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microsoft.com/office/2020/02/relationships/classificationlabels" Target="docMetadata/LabelInfo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7"/>
  </p:notesMasterIdLst>
  <p:sldIdLst>
    <p:sldId id="578" r:id="rId2"/>
    <p:sldId id="579" r:id="rId3"/>
    <p:sldId id="580" r:id="rId4"/>
    <p:sldId id="582" r:id="rId5"/>
    <p:sldId id="583" r:id="rId6"/>
    <p:sldId id="584" r:id="rId7"/>
    <p:sldId id="585" r:id="rId8"/>
    <p:sldId id="586" r:id="rId9"/>
    <p:sldId id="587" r:id="rId10"/>
    <p:sldId id="589" r:id="rId11"/>
    <p:sldId id="588" r:id="rId12"/>
    <p:sldId id="642" r:id="rId13"/>
    <p:sldId id="643" r:id="rId14"/>
    <p:sldId id="644" r:id="rId15"/>
    <p:sldId id="645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402DCAB-7EC0-4111-9861-E7B0CB1DC221}">
          <p14:sldIdLst>
            <p14:sldId id="578"/>
            <p14:sldId id="579"/>
            <p14:sldId id="580"/>
            <p14:sldId id="582"/>
            <p14:sldId id="583"/>
            <p14:sldId id="584"/>
            <p14:sldId id="585"/>
            <p14:sldId id="586"/>
            <p14:sldId id="587"/>
            <p14:sldId id="589"/>
            <p14:sldId id="588"/>
            <p14:sldId id="642"/>
            <p14:sldId id="643"/>
            <p14:sldId id="644"/>
            <p14:sldId id="645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BFC0"/>
    <a:srgbClr val="B883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27"/>
  </p:normalViewPr>
  <p:slideViewPr>
    <p:cSldViewPr snapToGrid="0">
      <p:cViewPr varScale="1">
        <p:scale>
          <a:sx n="89" d="100"/>
          <a:sy n="89" d="100"/>
        </p:scale>
        <p:origin x="1056" y="1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C49CAD-1A1C-C14C-82E0-7C8EE51CA93F}" type="datetimeFigureOut">
              <a:rPr lang="en-US" smtClean="0"/>
              <a:t>5/5/25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27C2FE-14BE-B74D-96F0-2A5DC4BF00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081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F39EF4-406F-B9B8-1616-5C48BECB5A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CF50020-A40E-E685-72D0-30039F72665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2FE19BC-8A55-4EBF-E688-E6A46D92CAE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30E6B8-195C-BABC-0E82-7BE7C1DDD21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937F07-1250-4CCE-B198-1B2887014F4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062001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B7D45D-864D-6F16-9399-9980DE25E0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0EF937C-5A8B-D87B-37FA-06DDEDEB098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CC06CA6C-7677-4E66-F358-20ADFF87ACE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9F2DD3-B28E-1D3E-582A-20D17A88461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937F07-1250-4CCE-B198-1B2887014F4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107822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4" name="Shape 834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835" name="Shape 83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/>
              <a:t>The idea of "mutation testing" is that most defects are the result of simple errors.  (Is this a realistic assumption?  Spoiler alert: it's realistic enough!)</a:t>
            </a:r>
          </a:p>
          <a:p>
            <a:endParaRPr lang="en-US"/>
          </a:p>
          <a:p>
            <a:r>
              <a:rPr lang="en-US"/>
              <a:t> In mutation testing, the adversary generates buggy code by making simple changes.  Generating buggy code in this way is clearly automatable.</a:t>
            </a:r>
          </a:p>
          <a:p>
            <a:endParaRPr lang="en-US"/>
          </a:p>
          <a:p>
            <a:r>
              <a:rPr lang="en-US"/>
              <a:t>Note that this is the kind of mistake that </a:t>
            </a:r>
            <a:r>
              <a:rPr lang="en-US" b="1"/>
              <a:t>you</a:t>
            </a:r>
            <a:r>
              <a:rPr lang="en-US" b="0"/>
              <a:t> might make if you were in a hurry, or tired, or it was late at night.</a:t>
            </a:r>
            <a:endParaRPr lang="en-US"/>
          </a:p>
          <a:p>
            <a:endParaRPr lang="en-US"/>
          </a:p>
          <a:p>
            <a:r>
              <a:rPr lang="en-US"/>
              <a:t>Snidely Whiplash (over there on the right) asks "can you tell the difference"?</a:t>
            </a:r>
          </a:p>
          <a:p>
            <a:endParaRPr lang="en-US"/>
          </a:p>
          <a:p>
            <a:r>
              <a:rPr lang="en-US"/>
              <a:t>(Recall that a while ago we promised you help in making sure that your regions have the right boundaries.   This will help!)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0231196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B48171-4442-B15D-DE0D-B372B9BDC3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4" name="Shape 834">
            <a:extLst>
              <a:ext uri="{FF2B5EF4-FFF2-40B4-BE49-F238E27FC236}">
                <a16:creationId xmlns:a16="http://schemas.microsoft.com/office/drawing/2014/main" id="{C66D89A7-B0D1-C436-6C0D-DB4F9CEF445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835" name="Shape 835">
            <a:extLst>
              <a:ext uri="{FF2B5EF4-FFF2-40B4-BE49-F238E27FC236}">
                <a16:creationId xmlns:a16="http://schemas.microsoft.com/office/drawing/2014/main" id="{0871838B-0D1F-E7BC-D35F-37CF66C33B3C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/>
              <a:t>The idea of "mutation testing" is that most defects are the result of simple errors.  (Is this a realistic assumption?  Spoiler alert: it's realistic enough!)</a:t>
            </a:r>
          </a:p>
          <a:p>
            <a:endParaRPr lang="en-US"/>
          </a:p>
          <a:p>
            <a:r>
              <a:rPr lang="en-US"/>
              <a:t> In mutation testing, the adversary generates buggy code by making simple changes.  Generating buggy code in this way is clearly automatable.</a:t>
            </a:r>
          </a:p>
          <a:p>
            <a:endParaRPr lang="en-US"/>
          </a:p>
          <a:p>
            <a:r>
              <a:rPr lang="en-US"/>
              <a:t>Note that this is the kind of mistake that </a:t>
            </a:r>
            <a:r>
              <a:rPr lang="en-US" b="1"/>
              <a:t>you</a:t>
            </a:r>
            <a:r>
              <a:rPr lang="en-US" b="0"/>
              <a:t> might make if you were in a hurry, or tired, or it was late at night.</a:t>
            </a:r>
            <a:endParaRPr lang="en-US"/>
          </a:p>
          <a:p>
            <a:endParaRPr lang="en-US"/>
          </a:p>
          <a:p>
            <a:r>
              <a:rPr lang="en-US"/>
              <a:t>Snidely Whiplash (over there on the right) asks "can you tell the difference"?</a:t>
            </a:r>
          </a:p>
          <a:p>
            <a:endParaRPr lang="en-US"/>
          </a:p>
          <a:p>
            <a:r>
              <a:rPr lang="en-US"/>
              <a:t>(Recall that a while ago we promised you help in making sure that your regions have the right boundaries.   This will help!)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6674070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105A32-CF27-6208-B335-532EE2A1F3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4" name="Shape 834">
            <a:extLst>
              <a:ext uri="{FF2B5EF4-FFF2-40B4-BE49-F238E27FC236}">
                <a16:creationId xmlns:a16="http://schemas.microsoft.com/office/drawing/2014/main" id="{AF7354D2-CBDA-E105-4FAE-71A74BF5618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835" name="Shape 835">
            <a:extLst>
              <a:ext uri="{FF2B5EF4-FFF2-40B4-BE49-F238E27FC236}">
                <a16:creationId xmlns:a16="http://schemas.microsoft.com/office/drawing/2014/main" id="{A2E9D587-82F1-3A4C-DC13-B23C2340E902}"/>
              </a:ext>
            </a:extLst>
          </p:cNvPr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en-US"/>
              <a:t>The idea of "mutation testing" is that most defects are the result of simple errors.  (Is this a realistic assumption?  Spoiler alert: it's realistic enough!)</a:t>
            </a:r>
          </a:p>
          <a:p>
            <a:endParaRPr lang="en-US"/>
          </a:p>
          <a:p>
            <a:r>
              <a:rPr lang="en-US"/>
              <a:t> In mutation testing, the adversary generates buggy code by making simple changes.  Generating buggy code in this way is clearly automatable.</a:t>
            </a:r>
          </a:p>
          <a:p>
            <a:endParaRPr lang="en-US"/>
          </a:p>
          <a:p>
            <a:r>
              <a:rPr lang="en-US"/>
              <a:t>Note that this is the kind of mistake that </a:t>
            </a:r>
            <a:r>
              <a:rPr lang="en-US" b="1"/>
              <a:t>you</a:t>
            </a:r>
            <a:r>
              <a:rPr lang="en-US" b="0"/>
              <a:t> might make if you were in a hurry, or tired, or it was late at night.</a:t>
            </a:r>
            <a:endParaRPr lang="en-US"/>
          </a:p>
          <a:p>
            <a:endParaRPr lang="en-US"/>
          </a:p>
          <a:p>
            <a:r>
              <a:rPr lang="en-US"/>
              <a:t>Snidely Whiplash (over there on the right) asks "can you tell the difference"?</a:t>
            </a:r>
          </a:p>
          <a:p>
            <a:endParaRPr lang="en-US"/>
          </a:p>
          <a:p>
            <a:r>
              <a:rPr lang="en-US"/>
              <a:t>(Recall that a while ago we promised you help in making sure that your regions have the right boundaries.   This will help!)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1059232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966F1D-B153-12E0-19CF-44A70B3F5C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9A57BAE-5721-9331-C907-955DD2D956A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A33BC18-E445-4BE1-88A8-22D3F18CC93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4E40B3-BC66-42FA-5D45-CA0670564F6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7937F07-1250-4CCE-B198-1B2887014F41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18963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hyperlink" Target="https://creativecommons.org/licenses/by-sa/4.0/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EE12B05A-5BD9-DCC1-6194-34D5255BD79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5D2A64DE-480B-420F-9649-4F8E696E08E0}" type="datetime1">
              <a:rPr lang="en-US" smtClean="0"/>
              <a:t>5/5/25</a:t>
            </a:fld>
            <a:endParaRPr lang="en-US"/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F123B03A-4C67-473C-EC6E-D6B4462FC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3B40CE31-E956-1292-6818-3E750BF30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20F37917-FD3A-4669-9018-DA04BCDD3D75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7B8FE0B0-4AAD-48FC-89AD-4EE058AC6E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9260" y="665163"/>
            <a:ext cx="10814539" cy="2275997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6" name="Subtitle 2">
            <a:extLst>
              <a:ext uri="{FF2B5EF4-FFF2-40B4-BE49-F238E27FC236}">
                <a16:creationId xmlns:a16="http://schemas.microsoft.com/office/drawing/2014/main" id="{EE141331-0E85-C119-5FDF-DA8E4094DB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9260" y="3237827"/>
            <a:ext cx="10128740" cy="2210859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BB510E88-9152-2D63-A0BC-D778E8633326}"/>
              </a:ext>
            </a:extLst>
          </p:cNvPr>
          <p:cNvCxnSpPr/>
          <p:nvPr userDrawn="1"/>
        </p:nvCxnSpPr>
        <p:spPr>
          <a:xfrm>
            <a:off x="539260" y="3055777"/>
            <a:ext cx="1081453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CC173E69-7099-8521-BC3C-7AF2158EBF67}"/>
              </a:ext>
            </a:extLst>
          </p:cNvPr>
          <p:cNvSpPr/>
          <p:nvPr userDrawn="1"/>
        </p:nvSpPr>
        <p:spPr>
          <a:xfrm>
            <a:off x="539260" y="5630735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>
                <a:solidFill>
                  <a:srgbClr val="5C5962"/>
                </a:solidFill>
              </a:rPr>
              <a:t>© 2025 Released under the </a:t>
            </a:r>
            <a:r>
              <a:rPr lang="en-US">
                <a:solidFill>
                  <a:srgbClr val="D41B2C"/>
                </a:solidFill>
                <a:hlinkClick r:id="rId2"/>
              </a:rPr>
              <a:t>CC BY-SA</a:t>
            </a:r>
            <a:r>
              <a:rPr lang="en-US">
                <a:solidFill>
                  <a:srgbClr val="5C5962"/>
                </a:solidFill>
              </a:rPr>
              <a:t> license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851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">
            <a:extLst>
              <a:ext uri="{FF2B5EF4-FFF2-40B4-BE49-F238E27FC236}">
                <a16:creationId xmlns:a16="http://schemas.microsoft.com/office/drawing/2014/main" id="{A93D25CE-A679-D4CC-388B-DD8ED18FA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7A461334-A651-026E-8A44-9AB00A3F0E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0160"/>
            <a:ext cx="788734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1" name="Date Placeholder 3">
            <a:extLst>
              <a:ext uri="{FF2B5EF4-FFF2-40B4-BE49-F238E27FC236}">
                <a16:creationId xmlns:a16="http://schemas.microsoft.com/office/drawing/2014/main" id="{E3DC1B7B-DF6F-F288-276A-0A55B831491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07C7BFD4-467E-4EDE-93EA-052F5B39A4E5}" type="datetime1">
              <a:rPr lang="en-US" smtClean="0"/>
              <a:t>5/5/25</a:t>
            </a:fld>
            <a:endParaRPr lang="en-US"/>
          </a:p>
        </p:txBody>
      </p:sp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8FEAB368-F7DB-2AA8-7086-88A462749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23" name="Slide Number Placeholder 5">
            <a:extLst>
              <a:ext uri="{FF2B5EF4-FFF2-40B4-BE49-F238E27FC236}">
                <a16:creationId xmlns:a16="http://schemas.microsoft.com/office/drawing/2014/main" id="{D30A2628-6301-1D59-F912-3E58A9AC4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20F37917-FD3A-4669-9018-DA04BCDD3D75}" type="slidenum">
              <a:rPr lang="en-US" smtClean="0"/>
              <a:t>‹#›</a:t>
            </a:fld>
            <a:endParaRPr lang="en-US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05FDA3AD-E587-BB0E-B889-17D8DD8DA506}"/>
              </a:ext>
            </a:extLst>
          </p:cNvPr>
          <p:cNvCxnSpPr/>
          <p:nvPr userDrawn="1"/>
        </p:nvCxnSpPr>
        <p:spPr>
          <a:xfrm>
            <a:off x="838200" y="1429058"/>
            <a:ext cx="1051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36185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ate Placeholder 2">
            <a:extLst>
              <a:ext uri="{FF2B5EF4-FFF2-40B4-BE49-F238E27FC236}">
                <a16:creationId xmlns:a16="http://schemas.microsoft.com/office/drawing/2014/main" id="{F9752026-448B-424B-F5A1-0490905DC3B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109E55A0-C911-4F03-82FC-7E5926047D46}" type="datetime1">
              <a:rPr lang="en-US" smtClean="0"/>
              <a:t>5/5/25</a:t>
            </a:fld>
            <a:endParaRPr lang="en-US"/>
          </a:p>
        </p:txBody>
      </p:sp>
      <p:sp>
        <p:nvSpPr>
          <p:cNvPr id="12" name="Footer Placeholder 3">
            <a:extLst>
              <a:ext uri="{FF2B5EF4-FFF2-40B4-BE49-F238E27FC236}">
                <a16:creationId xmlns:a16="http://schemas.microsoft.com/office/drawing/2014/main" id="{173951C7-6162-4BC1-4937-2659E5015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13" name="Slide Number Placeholder 4">
            <a:extLst>
              <a:ext uri="{FF2B5EF4-FFF2-40B4-BE49-F238E27FC236}">
                <a16:creationId xmlns:a16="http://schemas.microsoft.com/office/drawing/2014/main" id="{3E7C8613-4729-99EF-BA18-80D11D9C1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20F37917-FD3A-4669-9018-DA04BCDD3D75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2FCA22D2-E4F1-EC02-F3C2-9CB47FCE5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5AEE6CDE-34B3-2BB7-BE6E-B392EA596B0C}"/>
              </a:ext>
            </a:extLst>
          </p:cNvPr>
          <p:cNvCxnSpPr/>
          <p:nvPr userDrawn="1"/>
        </p:nvCxnSpPr>
        <p:spPr>
          <a:xfrm>
            <a:off x="838200" y="1429058"/>
            <a:ext cx="10515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2113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1">
            <a:extLst>
              <a:ext uri="{FF2B5EF4-FFF2-40B4-BE49-F238E27FC236}">
                <a16:creationId xmlns:a16="http://schemas.microsoft.com/office/drawing/2014/main" id="{D71D89EE-775B-8CDC-C751-64C5EC753C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2B7B7EE0-7771-4CD5-9B2B-3550753A54A1}" type="datetime1">
              <a:rPr lang="en-US" smtClean="0"/>
              <a:t>5/5/25</a:t>
            </a:fld>
            <a:endParaRPr lang="en-US"/>
          </a:p>
        </p:txBody>
      </p:sp>
      <p:sp>
        <p:nvSpPr>
          <p:cNvPr id="10" name="Footer Placeholder 2">
            <a:extLst>
              <a:ext uri="{FF2B5EF4-FFF2-40B4-BE49-F238E27FC236}">
                <a16:creationId xmlns:a16="http://schemas.microsoft.com/office/drawing/2014/main" id="{FE549C4C-C4BB-ED1A-93F1-BB9D971E7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Slide Number Placeholder 3">
            <a:extLst>
              <a:ext uri="{FF2B5EF4-FFF2-40B4-BE49-F238E27FC236}">
                <a16:creationId xmlns:a16="http://schemas.microsoft.com/office/drawing/2014/main" id="{DA6F911A-A445-531A-5F0E-7157E648C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20F37917-FD3A-4669-9018-DA04BCDD3D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878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06F07A-0B22-4914-812A-DBA02B4795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2B9C33-4FFB-4197-A3C1-E6E3EB58E2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0F7-CC95-4DF1-9224-82B2702A27B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D997E8-DDEE-43F1-8D9B-F8A1E11DE488}" type="datetime1">
              <a:rPr lang="en-US" smtClean="0"/>
              <a:t>5/5/25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761D0-ED27-4802-A5F0-EFD89884E1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7E668E-F846-4B39-92B8-B429C92F7F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F37917-FD3A-4669-9018-DA04BCDD3D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337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6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070C0"/>
          </a:solidFill>
          <a:latin typeface="Verdana" panose="020B0604030504040204" pitchFamily="34" charset="0"/>
          <a:ea typeface="Verdana" panose="020B0604030504040204" pitchFamily="34" charset="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908CC8-F0F8-60B8-E8A2-EE88111B49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C42B603-822C-E0D2-4A1C-9DDF81F077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lvl="0"/>
            <a:fld id="{20F37917-FD3A-4669-9018-DA04BCDD3D75}" type="slidenum">
              <a:rPr lang="en-US" noProof="0" smtClean="0"/>
              <a:pPr lvl="0"/>
              <a:t>1</a:t>
            </a:fld>
            <a:endParaRPr lang="en-US" noProof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EA49ED-5535-CADC-B708-7B857CF1CC7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9260" y="665163"/>
            <a:ext cx="10814539" cy="2275997"/>
          </a:xfrm>
        </p:spPr>
        <p:txBody>
          <a:bodyPr anchor="b">
            <a:normAutofit/>
          </a:bodyPr>
          <a:lstStyle/>
          <a:p>
            <a:r>
              <a:rPr lang="en-US" altLang="en-US">
                <a:sym typeface="Helvetica Neue" charset="0"/>
              </a:rPr>
              <a:t>CS 4530: Fundamentals of Software Engineering</a:t>
            </a:r>
            <a:br>
              <a:rPr lang="en-US" altLang="en-US">
                <a:sym typeface="Helvetica Neue" charset="0"/>
              </a:rPr>
            </a:br>
            <a:r>
              <a:rPr lang="en-US" altLang="en-US">
                <a:sym typeface="Helvetica Neue" charset="0"/>
              </a:rPr>
              <a:t>Module 2, Lesson 4</a:t>
            </a:r>
            <a:br>
              <a:rPr lang="en-US" altLang="en-US">
                <a:sym typeface="Helvetica Neue" charset="0"/>
              </a:rPr>
            </a:br>
            <a:r>
              <a:rPr lang="en-US" altLang="en-US">
                <a:sym typeface="Helvetica Neue" charset="0"/>
              </a:rPr>
              <a:t>When Have I Written Enough Tests?</a:t>
            </a:r>
            <a:endParaRPr lang="en-US"/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B1A31A05-06AA-20BF-300D-95400076844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9750" y="3238500"/>
            <a:ext cx="10128250" cy="2209800"/>
          </a:xfrm>
        </p:spPr>
        <p:txBody>
          <a:bodyPr/>
          <a:lstStyle/>
          <a:p>
            <a:r>
              <a:rPr lang="en-US"/>
              <a:t>Rob Simmons</a:t>
            </a:r>
          </a:p>
          <a:p>
            <a:r>
              <a:rPr lang="en-US"/>
              <a:t>Khoury College of Computer Sciences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8886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48484-5B0A-1F40-24B6-FB972E693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Code Coverage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C18F65-A0D1-5B6E-005B-4E64E3D6AC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Total code coverage — by any metric — does not mean no bugs</a:t>
            </a:r>
          </a:p>
          <a:p>
            <a:pPr lvl="1"/>
            <a:r>
              <a:rPr lang="en-US"/>
              <a:t>Running code doesn’t mean checking that it’s doing the right thing!</a:t>
            </a:r>
          </a:p>
          <a:p>
            <a:r>
              <a:rPr lang="en-US"/>
              <a:t>Coverage checking can be invaluable at identifying when you </a:t>
            </a:r>
            <a:r>
              <a:rPr lang="en-US" i="1"/>
              <a:t>think</a:t>
            </a:r>
            <a:r>
              <a:rPr lang="en-US"/>
              <a:t> you’re testing something but you’re not, which is a real problem in practice.</a:t>
            </a:r>
          </a:p>
          <a:p>
            <a:pPr lvl="1"/>
            <a:r>
              <a:rPr lang="en-US"/>
              <a:t>Test-Driven Development also valuable for this problem: it’s important that tests switch from failing to succeeding </a:t>
            </a:r>
            <a:r>
              <a:rPr lang="en-US" i="1"/>
              <a:t>when you expect them to.</a:t>
            </a: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1201568-6786-E28A-30B8-99E8FBE3C5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37917-FD3A-4669-9018-DA04BCDD3D7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209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89E383-9383-B60E-EC8E-748102A867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Adversarial 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C78909-8E59-F5F1-30C4-1A414DFC26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It is helpful to think of testing as a game in which you play against an adversary.</a:t>
            </a:r>
          </a:p>
          <a:p>
            <a:r>
              <a:rPr lang="en-US" dirty="0"/>
              <a:t>Your adversary plays by producing multiple versions of code that you agree is buggy, and multiple versions of code you agree is correct.</a:t>
            </a:r>
          </a:p>
          <a:p>
            <a:r>
              <a:rPr lang="en-US" dirty="0"/>
              <a:t>Your win if your tests catch all the buggy code, </a:t>
            </a:r>
            <a:br>
              <a:rPr lang="en-US" dirty="0"/>
            </a:br>
            <a:r>
              <a:rPr lang="en-US" dirty="0"/>
              <a:t>and pass all the correct code.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86F5D7-DA36-6458-3E9A-9767FCD20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37917-FD3A-4669-9018-DA04BCDD3D7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7377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8" name="Slide Number"/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tIns="91439" bIns="91439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888888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1pPr>
            <a:lvl2pPr marL="0" marR="0" indent="4572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2pPr>
            <a:lvl3pPr marL="0" marR="0" indent="9144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3pPr>
            <a:lvl4pPr marL="0" marR="0" indent="13716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4pPr>
            <a:lvl5pPr marL="0" marR="0" indent="18288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5pPr>
            <a:lvl6pPr marL="0" marR="0" indent="22860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6pPr>
            <a:lvl7pPr marL="0" marR="0" indent="27432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7pPr>
            <a:lvl8pPr marL="0" marR="0" indent="32004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8pPr>
            <a:lvl9pPr marL="0" marR="0" indent="36576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9pPr>
          </a:lstStyle>
          <a:p>
            <a:fld id="{86CB4B4D-7CA3-9044-876B-883B54F8677D}" type="slidenum">
              <a:rPr lang="en-US" smtClean="0"/>
              <a:pPr/>
              <a:t>12</a:t>
            </a:fld>
            <a:endParaRPr/>
          </a:p>
        </p:txBody>
      </p:sp>
      <p:sp>
        <p:nvSpPr>
          <p:cNvPr id="826" name="Mutation Analysis Tests the Tests"/>
          <p:cNvSpPr txBox="1"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Adversarial Testing</a:t>
            </a:r>
          </a:p>
        </p:txBody>
      </p:sp>
      <p:sp>
        <p:nvSpPr>
          <p:cNvPr id="829" name="public contains(location: PlayerLocation): boolean {…"/>
          <p:cNvSpPr txBox="1"/>
          <p:nvPr/>
        </p:nvSpPr>
        <p:spPr>
          <a:xfrm>
            <a:off x="1104030" y="1923578"/>
            <a:ext cx="8036174" cy="1477328"/>
          </a:xfrm>
          <a:prstGeom prst="rect">
            <a:avLst/>
          </a:prstGeom>
          <a:ln w="25400">
            <a:solidFill>
              <a:schemeClr val="accent1"/>
            </a:solidFill>
            <a:miter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tIns="45720" bIns="45720">
            <a:spAutoFit/>
          </a:bodyPr>
          <a:lstStyle/>
          <a:p>
            <a:r>
              <a:rPr lang="en-US">
                <a:solidFill>
                  <a:srgbClr val="008000"/>
                </a:solidFill>
                <a:latin typeface="Consolas" panose="020B0609020204030204" pitchFamily="49" charset="0"/>
              </a:rPr>
              <a:t>// find the first item in the list that is </a:t>
            </a:r>
            <a:endParaRPr lang="en-US">
              <a:solidFill>
                <a:srgbClr val="3B3B3B"/>
              </a:solidFill>
              <a:latin typeface="Consolas" panose="020B0609020204030204" pitchFamily="49" charset="0"/>
            </a:endParaRPr>
          </a:p>
          <a:p>
            <a:r>
              <a:rPr lang="en-US">
                <a:solidFill>
                  <a:srgbClr val="008000"/>
                </a:solidFill>
                <a:latin typeface="Consolas" panose="020B0609020204030204" pitchFamily="49" charset="0"/>
              </a:rPr>
              <a:t>// greater than or equal to the target.</a:t>
            </a:r>
            <a:endParaRPr lang="en-US">
              <a:solidFill>
                <a:srgbClr val="3B3B3B"/>
              </a:solidFill>
              <a:latin typeface="Consolas" panose="020B0609020204030204" pitchFamily="49" charset="0"/>
            </a:endParaRPr>
          </a:p>
          <a:p>
            <a:r>
              <a:rPr lang="en-US">
                <a:solidFill>
                  <a:srgbClr val="AF00DB"/>
                </a:solidFill>
                <a:latin typeface="Consolas" panose="020B0609020204030204" pitchFamily="49" charset="0"/>
              </a:rPr>
              <a:t>export</a:t>
            </a:r>
            <a:r>
              <a:rPr lang="en-US">
                <a:solidFill>
                  <a:srgbClr val="3B3B3B"/>
                </a:solidFill>
                <a:latin typeface="Consolas" panose="020B0609020204030204" pitchFamily="49" charset="0"/>
              </a:rPr>
              <a:t> </a:t>
            </a:r>
            <a:r>
              <a:rPr lang="en-US">
                <a:solidFill>
                  <a:srgbClr val="AF00DB"/>
                </a:solidFill>
                <a:latin typeface="Consolas" panose="020B0609020204030204" pitchFamily="49" charset="0"/>
              </a:rPr>
              <a:t>default</a:t>
            </a:r>
            <a:r>
              <a:rPr lang="en-US">
                <a:solidFill>
                  <a:srgbClr val="3B3B3B"/>
                </a:solidFill>
                <a:latin typeface="Consolas" panose="020B0609020204030204" pitchFamily="49" charset="0"/>
              </a:rPr>
              <a:t> </a:t>
            </a:r>
            <a:r>
              <a:rPr lang="en-US">
                <a:solidFill>
                  <a:srgbClr val="0000FF"/>
                </a:solidFill>
                <a:latin typeface="Consolas" panose="020B0609020204030204" pitchFamily="49" charset="0"/>
              </a:rPr>
              <a:t>function</a:t>
            </a:r>
            <a:r>
              <a:rPr lang="en-US">
                <a:solidFill>
                  <a:srgbClr val="3B3B3B"/>
                </a:solidFill>
                <a:latin typeface="Consolas" panose="020B0609020204030204" pitchFamily="49" charset="0"/>
              </a:rPr>
              <a:t> </a:t>
            </a:r>
            <a:r>
              <a:rPr lang="en-US">
                <a:solidFill>
                  <a:srgbClr val="795E26"/>
                </a:solidFill>
                <a:latin typeface="Consolas" panose="020B0609020204030204" pitchFamily="49" charset="0"/>
              </a:rPr>
              <a:t>search</a:t>
            </a:r>
            <a:r>
              <a:rPr lang="en-US">
                <a:solidFill>
                  <a:srgbClr val="3B3B3B"/>
                </a:solidFill>
                <a:latin typeface="Consolas" panose="020B0609020204030204" pitchFamily="49" charset="0"/>
              </a:rPr>
              <a:t>(</a:t>
            </a:r>
            <a:r>
              <a:rPr lang="en-US" err="1">
                <a:solidFill>
                  <a:srgbClr val="001080"/>
                </a:solidFill>
                <a:latin typeface="Consolas" panose="020B0609020204030204" pitchFamily="49" charset="0"/>
              </a:rPr>
              <a:t>list</a:t>
            </a:r>
            <a:r>
              <a:rPr lang="en-US" err="1">
                <a:solidFill>
                  <a:srgbClr val="000000"/>
                </a:solidFill>
                <a:latin typeface="Consolas" panose="020B0609020204030204" pitchFamily="49" charset="0"/>
              </a:rPr>
              <a:t>:</a:t>
            </a:r>
            <a:r>
              <a:rPr lang="en-US" err="1">
                <a:solidFill>
                  <a:srgbClr val="267F99"/>
                </a:solidFill>
                <a:latin typeface="Consolas" panose="020B0609020204030204" pitchFamily="49" charset="0"/>
              </a:rPr>
              <a:t>number</a:t>
            </a:r>
            <a:r>
              <a:rPr lang="en-US">
                <a:solidFill>
                  <a:srgbClr val="3B3B3B"/>
                </a:solidFill>
                <a:latin typeface="Consolas" panose="020B0609020204030204" pitchFamily="49" charset="0"/>
              </a:rPr>
              <a:t>[], </a:t>
            </a:r>
            <a:r>
              <a:rPr lang="en-US" err="1">
                <a:solidFill>
                  <a:srgbClr val="001080"/>
                </a:solidFill>
                <a:latin typeface="Consolas" panose="020B0609020204030204" pitchFamily="49" charset="0"/>
              </a:rPr>
              <a:t>target</a:t>
            </a:r>
            <a:r>
              <a:rPr lang="en-US" err="1">
                <a:solidFill>
                  <a:srgbClr val="000000"/>
                </a:solidFill>
                <a:latin typeface="Consolas" panose="020B0609020204030204" pitchFamily="49" charset="0"/>
              </a:rPr>
              <a:t>:</a:t>
            </a:r>
            <a:r>
              <a:rPr lang="en-US" err="1">
                <a:solidFill>
                  <a:srgbClr val="267F99"/>
                </a:solidFill>
                <a:latin typeface="Consolas" panose="020B0609020204030204" pitchFamily="49" charset="0"/>
              </a:rPr>
              <a:t>number</a:t>
            </a:r>
            <a:r>
              <a:rPr lang="en-US">
                <a:solidFill>
                  <a:srgbClr val="3B3B3B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>
                <a:solidFill>
                  <a:srgbClr val="3B3B3B"/>
                </a:solidFill>
                <a:latin typeface="Consolas" panose="020B0609020204030204" pitchFamily="49" charset="0"/>
              </a:rPr>
              <a:t>    </a:t>
            </a:r>
            <a:r>
              <a:rPr lang="en-US">
                <a:solidFill>
                  <a:srgbClr val="AF00DB"/>
                </a:solidFill>
                <a:latin typeface="Consolas" panose="020B0609020204030204" pitchFamily="49" charset="0"/>
              </a:rPr>
              <a:t>return</a:t>
            </a:r>
            <a:r>
              <a:rPr lang="en-US">
                <a:solidFill>
                  <a:srgbClr val="3B3B3B"/>
                </a:solidFill>
                <a:latin typeface="Consolas" panose="020B0609020204030204" pitchFamily="49" charset="0"/>
              </a:rPr>
              <a:t> </a:t>
            </a:r>
            <a:r>
              <a:rPr lang="en-US" err="1">
                <a:solidFill>
                  <a:srgbClr val="001080"/>
                </a:solidFill>
                <a:latin typeface="Consolas" panose="020B0609020204030204" pitchFamily="49" charset="0"/>
              </a:rPr>
              <a:t>list</a:t>
            </a:r>
            <a:r>
              <a:rPr lang="en-US" err="1">
                <a:solidFill>
                  <a:srgbClr val="3B3B3B"/>
                </a:solidFill>
                <a:latin typeface="Consolas" panose="020B0609020204030204" pitchFamily="49" charset="0"/>
              </a:rPr>
              <a:t>.</a:t>
            </a:r>
            <a:r>
              <a:rPr lang="en-US" err="1">
                <a:solidFill>
                  <a:srgbClr val="795E26"/>
                </a:solidFill>
                <a:latin typeface="Consolas" panose="020B0609020204030204" pitchFamily="49" charset="0"/>
              </a:rPr>
              <a:t>find</a:t>
            </a:r>
            <a:r>
              <a:rPr lang="en-US">
                <a:solidFill>
                  <a:srgbClr val="3B3B3B"/>
                </a:solidFill>
                <a:latin typeface="Consolas" panose="020B0609020204030204" pitchFamily="49" charset="0"/>
              </a:rPr>
              <a:t>((</a:t>
            </a:r>
            <a:r>
              <a:rPr lang="en-US">
                <a:solidFill>
                  <a:srgbClr val="001080"/>
                </a:solidFill>
                <a:latin typeface="Consolas" panose="020B0609020204030204" pitchFamily="49" charset="0"/>
              </a:rPr>
              <a:t>item</a:t>
            </a:r>
            <a:r>
              <a:rPr lang="en-US">
                <a:solidFill>
                  <a:srgbClr val="3B3B3B"/>
                </a:solidFill>
                <a:latin typeface="Consolas" panose="020B0609020204030204" pitchFamily="49" charset="0"/>
              </a:rPr>
              <a:t>) </a:t>
            </a:r>
            <a:r>
              <a:rPr lang="en-US">
                <a:solidFill>
                  <a:srgbClr val="0000FF"/>
                </a:solidFill>
                <a:latin typeface="Consolas" panose="020B0609020204030204" pitchFamily="49" charset="0"/>
              </a:rPr>
              <a:t>=&gt;</a:t>
            </a:r>
            <a:r>
              <a:rPr lang="en-US">
                <a:solidFill>
                  <a:srgbClr val="3B3B3B"/>
                </a:solidFill>
                <a:latin typeface="Consolas" panose="020B0609020204030204" pitchFamily="49" charset="0"/>
              </a:rPr>
              <a:t> </a:t>
            </a:r>
            <a:r>
              <a:rPr lang="en-US">
                <a:solidFill>
                  <a:srgbClr val="001080"/>
                </a:solidFill>
                <a:latin typeface="Consolas" panose="020B0609020204030204" pitchFamily="49" charset="0"/>
              </a:rPr>
              <a:t>item</a:t>
            </a:r>
            <a:r>
              <a:rPr lang="en-US">
                <a:solidFill>
                  <a:srgbClr val="3B3B3B"/>
                </a:solidFill>
                <a:latin typeface="Consolas" panose="020B0609020204030204" pitchFamily="49" charset="0"/>
              </a:rPr>
              <a:t> </a:t>
            </a:r>
            <a:r>
              <a:rPr lang="en-US">
                <a:solidFill>
                  <a:srgbClr val="000000"/>
                </a:solidFill>
                <a:latin typeface="Consolas" panose="020B0609020204030204" pitchFamily="49" charset="0"/>
              </a:rPr>
              <a:t>&gt;=</a:t>
            </a:r>
            <a:r>
              <a:rPr lang="en-US">
                <a:solidFill>
                  <a:srgbClr val="3B3B3B"/>
                </a:solidFill>
                <a:latin typeface="Consolas" panose="020B0609020204030204" pitchFamily="49" charset="0"/>
              </a:rPr>
              <a:t> </a:t>
            </a:r>
            <a:r>
              <a:rPr lang="en-US">
                <a:solidFill>
                  <a:srgbClr val="001080"/>
                </a:solidFill>
                <a:latin typeface="Consolas" panose="020B0609020204030204" pitchFamily="49" charset="0"/>
              </a:rPr>
              <a:t>target</a:t>
            </a:r>
            <a:r>
              <a:rPr lang="en-US">
                <a:solidFill>
                  <a:srgbClr val="3B3B3B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>
                <a:solidFill>
                  <a:srgbClr val="3B3B3B"/>
                </a:solidFill>
                <a:latin typeface="Consolas" panose="020B0609020204030204" pitchFamily="49" charset="0"/>
              </a:rPr>
              <a:t>}</a:t>
            </a:r>
            <a:r>
              <a:rPr lang="en-US"/>
              <a:t>               </a:t>
            </a:r>
            <a:endParaRPr/>
          </a:p>
        </p:txBody>
      </p:sp>
      <p:sp>
        <p:nvSpPr>
          <p:cNvPr id="830" name="Correct code for ‘Contains” in IP1"/>
          <p:cNvSpPr txBox="1"/>
          <p:nvPr/>
        </p:nvSpPr>
        <p:spPr>
          <a:xfrm>
            <a:off x="1104030" y="1500339"/>
            <a:ext cx="2284151" cy="369332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tIns="45720" bIns="45720">
            <a:spAutoFit/>
          </a:bodyPr>
          <a:lstStyle/>
          <a:p>
            <a:r>
              <a:rPr lang="en-US"/>
              <a:t>Original code (correct)</a:t>
            </a:r>
            <a:endParaRPr/>
          </a:p>
        </p:txBody>
      </p:sp>
      <p:sp>
        <p:nvSpPr>
          <p:cNvPr id="832" name="Mutated (and buggy) code for ‘Contains” in IP1"/>
          <p:cNvSpPr txBox="1"/>
          <p:nvPr/>
        </p:nvSpPr>
        <p:spPr>
          <a:xfrm>
            <a:off x="1104030" y="3833759"/>
            <a:ext cx="2267737" cy="369332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tIns="45720" bIns="45720">
            <a:spAutoFit/>
          </a:bodyPr>
          <a:lstStyle/>
          <a:p>
            <a:r>
              <a:t>Mutated</a:t>
            </a:r>
            <a:r>
              <a:rPr lang="en-US"/>
              <a:t> code (buggy)</a:t>
            </a:r>
            <a:endParaRPr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5B3C33E2-6499-B6D2-F9CB-10F1AA8927AF}"/>
              </a:ext>
            </a:extLst>
          </p:cNvPr>
          <p:cNvGrpSpPr/>
          <p:nvPr/>
        </p:nvGrpSpPr>
        <p:grpSpPr>
          <a:xfrm>
            <a:off x="1104030" y="4276021"/>
            <a:ext cx="8036174" cy="1892826"/>
            <a:chOff x="2222476" y="8248054"/>
            <a:chExt cx="16072346" cy="3785652"/>
          </a:xfrm>
        </p:grpSpPr>
        <p:sp>
          <p:nvSpPr>
            <p:cNvPr id="831" name="public contains(location: PlayerLocation): boolean {…"/>
            <p:cNvSpPr txBox="1"/>
            <p:nvPr/>
          </p:nvSpPr>
          <p:spPr>
            <a:xfrm>
              <a:off x="2222476" y="8248054"/>
              <a:ext cx="16072346" cy="3785652"/>
            </a:xfrm>
            <a:prstGeom prst="rect">
              <a:avLst/>
            </a:prstGeom>
            <a:ln w="25400">
              <a:solidFill>
                <a:schemeClr val="accent1"/>
              </a:solidFill>
              <a:miter/>
            </a:ln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none" tIns="45720" bIns="45720">
              <a:spAutoFit/>
            </a:bodyPr>
            <a:lstStyle/>
            <a:p>
              <a:r>
                <a:rPr lang="en-US"/>
                <a:t> </a:t>
              </a:r>
              <a:r>
                <a:rPr lang="en-US">
                  <a:solidFill>
                    <a:srgbClr val="008000"/>
                  </a:solidFill>
                  <a:latin typeface="Consolas" panose="020B0609020204030204" pitchFamily="49" charset="0"/>
                </a:rPr>
                <a:t>// find the first item in the list that is </a:t>
              </a:r>
              <a:endParaRPr lang="en-US">
                <a:solidFill>
                  <a:srgbClr val="3B3B3B"/>
                </a:solidFill>
                <a:latin typeface="Consolas" panose="020B0609020204030204" pitchFamily="49" charset="0"/>
              </a:endParaRPr>
            </a:p>
            <a:p>
              <a:r>
                <a:rPr lang="en-US">
                  <a:solidFill>
                    <a:srgbClr val="008000"/>
                  </a:solidFill>
                  <a:latin typeface="Consolas" panose="020B0609020204030204" pitchFamily="49" charset="0"/>
                </a:rPr>
                <a:t>// greater than or equal to the target.</a:t>
              </a:r>
              <a:endParaRPr lang="en-US">
                <a:solidFill>
                  <a:srgbClr val="3B3B3B"/>
                </a:solidFill>
                <a:latin typeface="Consolas" panose="020B0609020204030204" pitchFamily="49" charset="0"/>
              </a:endParaRPr>
            </a:p>
            <a:p>
              <a:r>
                <a:rPr lang="en-US">
                  <a:solidFill>
                    <a:srgbClr val="AF00DB"/>
                  </a:solidFill>
                  <a:latin typeface="Consolas" panose="020B0609020204030204" pitchFamily="49" charset="0"/>
                </a:rPr>
                <a:t>export</a:t>
              </a:r>
              <a:r>
                <a:rPr lang="en-US">
                  <a:solidFill>
                    <a:srgbClr val="3B3B3B"/>
                  </a:solidFill>
                  <a:latin typeface="Consolas" panose="020B0609020204030204" pitchFamily="49" charset="0"/>
                </a:rPr>
                <a:t> </a:t>
              </a:r>
              <a:r>
                <a:rPr lang="en-US">
                  <a:solidFill>
                    <a:srgbClr val="AF00DB"/>
                  </a:solidFill>
                  <a:latin typeface="Consolas" panose="020B0609020204030204" pitchFamily="49" charset="0"/>
                </a:rPr>
                <a:t>default</a:t>
              </a:r>
              <a:r>
                <a:rPr lang="en-US">
                  <a:solidFill>
                    <a:srgbClr val="3B3B3B"/>
                  </a:solidFill>
                  <a:latin typeface="Consolas" panose="020B0609020204030204" pitchFamily="49" charset="0"/>
                </a:rPr>
                <a:t> </a:t>
              </a:r>
              <a:r>
                <a:rPr lang="en-US">
                  <a:solidFill>
                    <a:srgbClr val="0000FF"/>
                  </a:solidFill>
                  <a:latin typeface="Consolas" panose="020B0609020204030204" pitchFamily="49" charset="0"/>
                </a:rPr>
                <a:t>function</a:t>
              </a:r>
              <a:r>
                <a:rPr lang="en-US">
                  <a:solidFill>
                    <a:srgbClr val="3B3B3B"/>
                  </a:solidFill>
                  <a:latin typeface="Consolas" panose="020B0609020204030204" pitchFamily="49" charset="0"/>
                </a:rPr>
                <a:t> </a:t>
              </a:r>
              <a:r>
                <a:rPr lang="en-US">
                  <a:solidFill>
                    <a:srgbClr val="795E26"/>
                  </a:solidFill>
                  <a:latin typeface="Consolas" panose="020B0609020204030204" pitchFamily="49" charset="0"/>
                </a:rPr>
                <a:t>search</a:t>
              </a:r>
              <a:r>
                <a:rPr lang="en-US">
                  <a:solidFill>
                    <a:srgbClr val="3B3B3B"/>
                  </a:solidFill>
                  <a:latin typeface="Consolas" panose="020B0609020204030204" pitchFamily="49" charset="0"/>
                </a:rPr>
                <a:t>(</a:t>
              </a:r>
              <a:r>
                <a:rPr lang="en-US" err="1">
                  <a:solidFill>
                    <a:srgbClr val="001080"/>
                  </a:solidFill>
                  <a:latin typeface="Consolas" panose="020B0609020204030204" pitchFamily="49" charset="0"/>
                </a:rPr>
                <a:t>list</a:t>
              </a:r>
              <a:r>
                <a:rPr lang="en-US" err="1">
                  <a:solidFill>
                    <a:srgbClr val="000000"/>
                  </a:solidFill>
                  <a:latin typeface="Consolas" panose="020B0609020204030204" pitchFamily="49" charset="0"/>
                </a:rPr>
                <a:t>:</a:t>
              </a:r>
              <a:r>
                <a:rPr lang="en-US" err="1">
                  <a:solidFill>
                    <a:srgbClr val="267F99"/>
                  </a:solidFill>
                  <a:latin typeface="Consolas" panose="020B0609020204030204" pitchFamily="49" charset="0"/>
                </a:rPr>
                <a:t>number</a:t>
              </a:r>
              <a:r>
                <a:rPr lang="en-US">
                  <a:solidFill>
                    <a:srgbClr val="3B3B3B"/>
                  </a:solidFill>
                  <a:latin typeface="Consolas" panose="020B0609020204030204" pitchFamily="49" charset="0"/>
                </a:rPr>
                <a:t>[], </a:t>
              </a:r>
              <a:r>
                <a:rPr lang="en-US" err="1">
                  <a:solidFill>
                    <a:srgbClr val="001080"/>
                  </a:solidFill>
                  <a:latin typeface="Consolas" panose="020B0609020204030204" pitchFamily="49" charset="0"/>
                </a:rPr>
                <a:t>target</a:t>
              </a:r>
              <a:r>
                <a:rPr lang="en-US" err="1">
                  <a:solidFill>
                    <a:srgbClr val="000000"/>
                  </a:solidFill>
                  <a:latin typeface="Consolas" panose="020B0609020204030204" pitchFamily="49" charset="0"/>
                </a:rPr>
                <a:t>:</a:t>
              </a:r>
              <a:r>
                <a:rPr lang="en-US" err="1">
                  <a:solidFill>
                    <a:srgbClr val="267F99"/>
                  </a:solidFill>
                  <a:latin typeface="Consolas" panose="020B0609020204030204" pitchFamily="49" charset="0"/>
                </a:rPr>
                <a:t>number</a:t>
              </a:r>
              <a:r>
                <a:rPr lang="en-US">
                  <a:solidFill>
                    <a:srgbClr val="3B3B3B"/>
                  </a:solidFill>
                  <a:latin typeface="Consolas" panose="020B0609020204030204" pitchFamily="49" charset="0"/>
                </a:rPr>
                <a:t>) {</a:t>
              </a:r>
            </a:p>
            <a:p>
              <a:r>
                <a:rPr lang="en-US">
                  <a:solidFill>
                    <a:srgbClr val="3B3B3B"/>
                  </a:solidFill>
                  <a:latin typeface="Consolas" panose="020B0609020204030204" pitchFamily="49" charset="0"/>
                </a:rPr>
                <a:t>    </a:t>
              </a:r>
              <a:r>
                <a:rPr lang="en-US">
                  <a:solidFill>
                    <a:srgbClr val="AF00DB"/>
                  </a:solidFill>
                  <a:latin typeface="Consolas" panose="020B0609020204030204" pitchFamily="49" charset="0"/>
                </a:rPr>
                <a:t>return</a:t>
              </a:r>
              <a:r>
                <a:rPr lang="en-US">
                  <a:solidFill>
                    <a:srgbClr val="3B3B3B"/>
                  </a:solidFill>
                  <a:latin typeface="Consolas" panose="020B0609020204030204" pitchFamily="49" charset="0"/>
                </a:rPr>
                <a:t> </a:t>
              </a:r>
              <a:r>
                <a:rPr lang="en-US" err="1">
                  <a:solidFill>
                    <a:srgbClr val="001080"/>
                  </a:solidFill>
                  <a:latin typeface="Consolas" panose="020B0609020204030204" pitchFamily="49" charset="0"/>
                </a:rPr>
                <a:t>list</a:t>
              </a:r>
              <a:r>
                <a:rPr lang="en-US" err="1">
                  <a:solidFill>
                    <a:srgbClr val="3B3B3B"/>
                  </a:solidFill>
                  <a:latin typeface="Consolas" panose="020B0609020204030204" pitchFamily="49" charset="0"/>
                </a:rPr>
                <a:t>.</a:t>
              </a:r>
              <a:r>
                <a:rPr lang="en-US" err="1">
                  <a:solidFill>
                    <a:srgbClr val="795E26"/>
                  </a:solidFill>
                  <a:latin typeface="Consolas" panose="020B0609020204030204" pitchFamily="49" charset="0"/>
                </a:rPr>
                <a:t>find</a:t>
              </a:r>
              <a:r>
                <a:rPr lang="en-US">
                  <a:solidFill>
                    <a:srgbClr val="3B3B3B"/>
                  </a:solidFill>
                  <a:latin typeface="Consolas" panose="020B0609020204030204" pitchFamily="49" charset="0"/>
                </a:rPr>
                <a:t>((</a:t>
              </a:r>
              <a:r>
                <a:rPr lang="en-US">
                  <a:solidFill>
                    <a:srgbClr val="001080"/>
                  </a:solidFill>
                  <a:latin typeface="Consolas" panose="020B0609020204030204" pitchFamily="49" charset="0"/>
                </a:rPr>
                <a:t>item</a:t>
              </a:r>
              <a:r>
                <a:rPr lang="en-US">
                  <a:solidFill>
                    <a:srgbClr val="3B3B3B"/>
                  </a:solidFill>
                  <a:latin typeface="Consolas" panose="020B0609020204030204" pitchFamily="49" charset="0"/>
                </a:rPr>
                <a:t>) </a:t>
              </a:r>
              <a:r>
                <a:rPr lang="en-US">
                  <a:solidFill>
                    <a:srgbClr val="0000FF"/>
                  </a:solidFill>
                  <a:latin typeface="Consolas" panose="020B0609020204030204" pitchFamily="49" charset="0"/>
                </a:rPr>
                <a:t>=&gt;</a:t>
              </a:r>
              <a:r>
                <a:rPr lang="en-US">
                  <a:solidFill>
                    <a:srgbClr val="3B3B3B"/>
                  </a:solidFill>
                  <a:latin typeface="Consolas" panose="020B0609020204030204" pitchFamily="49" charset="0"/>
                </a:rPr>
                <a:t> </a:t>
              </a:r>
              <a:r>
                <a:rPr lang="en-US">
                  <a:solidFill>
                    <a:srgbClr val="001080"/>
                  </a:solidFill>
                  <a:latin typeface="Consolas" panose="020B0609020204030204" pitchFamily="49" charset="0"/>
                </a:rPr>
                <a:t>item</a:t>
              </a:r>
              <a:r>
                <a:rPr lang="en-US">
                  <a:solidFill>
                    <a:srgbClr val="3B3B3B"/>
                  </a:solidFill>
                  <a:latin typeface="Consolas" panose="020B0609020204030204" pitchFamily="49" charset="0"/>
                </a:rPr>
                <a:t> </a:t>
              </a:r>
              <a:r>
                <a:rPr lang="en-US">
                  <a:solidFill>
                    <a:srgbClr val="000000"/>
                  </a:solidFill>
                  <a:latin typeface="Consolas" panose="020B0609020204030204" pitchFamily="49" charset="0"/>
                </a:rPr>
                <a:t>&gt;</a:t>
              </a:r>
              <a:r>
                <a:rPr lang="en-US">
                  <a:solidFill>
                    <a:srgbClr val="3B3B3B"/>
                  </a:solidFill>
                  <a:latin typeface="Consolas" panose="020B0609020204030204" pitchFamily="49" charset="0"/>
                </a:rPr>
                <a:t> </a:t>
              </a:r>
              <a:r>
                <a:rPr lang="en-US">
                  <a:solidFill>
                    <a:srgbClr val="001080"/>
                  </a:solidFill>
                  <a:latin typeface="Consolas" panose="020B0609020204030204" pitchFamily="49" charset="0"/>
                </a:rPr>
                <a:t>target</a:t>
              </a:r>
              <a:r>
                <a:rPr lang="en-US">
                  <a:solidFill>
                    <a:srgbClr val="3B3B3B"/>
                  </a:solidFill>
                  <a:latin typeface="Consolas" panose="020B0609020204030204" pitchFamily="49" charset="0"/>
                </a:rPr>
                <a:t>);</a:t>
              </a:r>
            </a:p>
            <a:p>
              <a:r>
                <a:rPr lang="en-US">
                  <a:solidFill>
                    <a:srgbClr val="3B3B3B"/>
                  </a:solidFill>
                  <a:latin typeface="Consolas" panose="020B0609020204030204" pitchFamily="49" charset="0"/>
                </a:rPr>
                <a:t>}</a:t>
              </a:r>
            </a:p>
            <a:p>
              <a:pPr defTabSz="457200">
                <a:defRPr sz="2700">
                  <a:solidFill>
                    <a:srgbClr val="272727"/>
                  </a:solidFill>
                  <a:latin typeface="Courier"/>
                  <a:ea typeface="Courier"/>
                  <a:cs typeface="Courier"/>
                  <a:sym typeface="Courier"/>
                </a:defRPr>
              </a:pPr>
              <a:r>
                <a:rPr lang="en-US"/>
                <a:t>    </a:t>
              </a:r>
              <a:endParaRPr/>
            </a:p>
          </p:txBody>
        </p:sp>
        <p:sp>
          <p:nvSpPr>
            <p:cNvPr id="833" name="Rectangle"/>
            <p:cNvSpPr/>
            <p:nvPr/>
          </p:nvSpPr>
          <p:spPr>
            <a:xfrm>
              <a:off x="10037349" y="9836414"/>
              <a:ext cx="3786850" cy="902736"/>
            </a:xfrm>
            <a:prstGeom prst="rect">
              <a:avLst/>
            </a:prstGeom>
            <a:ln w="114300">
              <a:solidFill>
                <a:srgbClr val="F14C0E"/>
              </a:solidFill>
              <a:miter/>
            </a:ln>
          </p:spPr>
          <p:txBody>
            <a:bodyPr tIns="45720" bIns="45720" anchor="ctr"/>
            <a:lstStyle/>
            <a:p>
              <a:endParaRPr/>
            </a:p>
          </p:txBody>
        </p:sp>
      </p:grpSp>
      <p:pic>
        <p:nvPicPr>
          <p:cNvPr id="3" name="Picture 2">
            <a:extLst>
              <a:ext uri="{FF2B5EF4-FFF2-40B4-BE49-F238E27FC236}">
                <a16:creationId xmlns:a16="http://schemas.microsoft.com/office/drawing/2014/main" id="{D1079989-BE9D-E831-53D2-F4414CE47B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18716" y="2869299"/>
            <a:ext cx="1243099" cy="1715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44737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8B964C-B9F1-B09A-02B9-F3DBDD8342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6" name="Mutation Analysis Tests the Tests">
            <a:extLst>
              <a:ext uri="{FF2B5EF4-FFF2-40B4-BE49-F238E27FC236}">
                <a16:creationId xmlns:a16="http://schemas.microsoft.com/office/drawing/2014/main" id="{3505756F-0E16-DD45-F6F8-5EF6A9FC0F4B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Adversarial Testing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5BB1608-BF12-06F4-3A8E-8E22548F46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0160"/>
            <a:ext cx="9220200" cy="4351338"/>
          </a:xfrm>
        </p:spPr>
        <p:txBody>
          <a:bodyPr/>
          <a:lstStyle/>
          <a:p>
            <a:pPr marL="0" indent="0">
              <a:buNone/>
            </a:pPr>
            <a:r>
              <a:rPr lang="en-US"/>
              <a:t>Stryker is a </a:t>
            </a:r>
            <a:r>
              <a:rPr lang="en-US" i="1"/>
              <a:t>mutation tester </a:t>
            </a:r>
            <a:r>
              <a:rPr lang="en-US"/>
              <a:t>for JavaScript — an automated adversary!</a:t>
            </a:r>
          </a:p>
        </p:txBody>
      </p:sp>
      <p:sp>
        <p:nvSpPr>
          <p:cNvPr id="828" name="Slide Number">
            <a:extLst>
              <a:ext uri="{FF2B5EF4-FFF2-40B4-BE49-F238E27FC236}">
                <a16:creationId xmlns:a16="http://schemas.microsoft.com/office/drawing/2014/main" id="{02E8DAD1-E08C-F87D-BFC9-1B8899A1AC29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tIns="91439" bIns="91439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888888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1pPr>
            <a:lvl2pPr marL="0" marR="0" indent="4572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2pPr>
            <a:lvl3pPr marL="0" marR="0" indent="9144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3pPr>
            <a:lvl4pPr marL="0" marR="0" indent="13716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4pPr>
            <a:lvl5pPr marL="0" marR="0" indent="18288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5pPr>
            <a:lvl6pPr marL="0" marR="0" indent="22860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6pPr>
            <a:lvl7pPr marL="0" marR="0" indent="27432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7pPr>
            <a:lvl8pPr marL="0" marR="0" indent="32004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8pPr>
            <a:lvl9pPr marL="0" marR="0" indent="36576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9pPr>
          </a:lstStyle>
          <a:p>
            <a:fld id="{86CB4B4D-7CA3-9044-876B-883B54F8677D}" type="slidenum">
              <a:rPr lang="en-US" smtClean="0"/>
              <a:pPr/>
              <a:t>13</a:t>
            </a:fld>
            <a:endParaRPr/>
          </a:p>
        </p:txBody>
      </p:sp>
      <p:pic>
        <p:nvPicPr>
          <p:cNvPr id="4" name="Image" descr="Image">
            <a:extLst>
              <a:ext uri="{FF2B5EF4-FFF2-40B4-BE49-F238E27FC236}">
                <a16:creationId xmlns:a16="http://schemas.microsoft.com/office/drawing/2014/main" id="{4DE925F5-88D1-1054-240C-326948CD9F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2554975"/>
            <a:ext cx="10637069" cy="3548949"/>
          </a:xfrm>
          <a:prstGeom prst="rect">
            <a:avLst/>
          </a:prstGeom>
          <a:ln w="25400">
            <a:solidFill>
              <a:schemeClr val="accent1"/>
            </a:solidFill>
            <a:miter/>
          </a:ln>
        </p:spPr>
      </p:pic>
    </p:spTree>
    <p:extLst>
      <p:ext uri="{BB962C8B-B14F-4D97-AF65-F5344CB8AC3E}">
        <p14:creationId xmlns:p14="http://schemas.microsoft.com/office/powerpoint/2010/main" val="19954053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F99E53-0833-01EC-2894-06677687ED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6" name="Mutation Analysis Tests the Tests">
            <a:extLst>
              <a:ext uri="{FF2B5EF4-FFF2-40B4-BE49-F238E27FC236}">
                <a16:creationId xmlns:a16="http://schemas.microsoft.com/office/drawing/2014/main" id="{53661DD6-797A-BE6B-8140-688C33F9A8F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>
            <a:normAutofit/>
          </a:bodyPr>
          <a:lstStyle/>
          <a:p>
            <a:r>
              <a:rPr lang="en-US"/>
              <a:t>Adversarial Testing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D2A0090-2A9A-67BE-72E1-E2FFC057A4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0188"/>
            <a:ext cx="9602972" cy="4351337"/>
          </a:xfrm>
        </p:spPr>
        <p:txBody>
          <a:bodyPr/>
          <a:lstStyle/>
          <a:p>
            <a:pPr marL="0" indent="0">
              <a:buNone/>
            </a:pPr>
            <a:r>
              <a:rPr lang="en-US"/>
              <a:t>Stryker is a mutation tester for JavaScript — an automated adversary!</a:t>
            </a:r>
            <a:endParaRPr lang="en-US" sz="1000"/>
          </a:p>
          <a:p>
            <a:pPr marL="0" indent="0">
              <a:buNone/>
            </a:pPr>
            <a:endParaRPr lang="en-US" sz="1000"/>
          </a:p>
          <a:p>
            <a:pPr marL="0" indent="0">
              <a:buNone/>
            </a:pPr>
            <a:r>
              <a:rPr lang="en-US"/>
              <a:t>Sometimes it loses the game because mutants aren’t bugs.</a:t>
            </a:r>
          </a:p>
        </p:txBody>
      </p:sp>
      <p:sp>
        <p:nvSpPr>
          <p:cNvPr id="828" name="Slide Number">
            <a:extLst>
              <a:ext uri="{FF2B5EF4-FFF2-40B4-BE49-F238E27FC236}">
                <a16:creationId xmlns:a16="http://schemas.microsoft.com/office/drawing/2014/main" id="{157B8D3E-A23D-59A9-FC7F-D4B81474C579}"/>
              </a:ext>
            </a:extLst>
          </p:cNvPr>
          <p:cNvSpPr txBox="1"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ln w="254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tIns="91439" bIns="91439" anchor="ctr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r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888888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1pPr>
            <a:lvl2pPr marL="0" marR="0" indent="4572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2pPr>
            <a:lvl3pPr marL="0" marR="0" indent="9144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3pPr>
            <a:lvl4pPr marL="0" marR="0" indent="13716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4pPr>
            <a:lvl5pPr marL="0" marR="0" indent="18288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5pPr>
            <a:lvl6pPr marL="0" marR="0" indent="22860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6pPr>
            <a:lvl7pPr marL="0" marR="0" indent="27432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7pPr>
            <a:lvl8pPr marL="0" marR="0" indent="32004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8pPr>
            <a:lvl9pPr marL="0" marR="0" indent="3657600" algn="l" defTabSz="18288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defRPr>
            </a:lvl9pPr>
          </a:lstStyle>
          <a:p>
            <a:fld id="{86CB4B4D-7CA3-9044-876B-883B54F8677D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7" name="Image" descr="Image">
            <a:extLst>
              <a:ext uri="{FF2B5EF4-FFF2-40B4-BE49-F238E27FC236}">
                <a16:creationId xmlns:a16="http://schemas.microsoft.com/office/drawing/2014/main" id="{D0E66170-3B33-57B9-E3BA-03645AFB9B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3326899"/>
            <a:ext cx="8956158" cy="3029451"/>
          </a:xfrm>
          <a:prstGeom prst="rect">
            <a:avLst/>
          </a:prstGeom>
          <a:ln w="25400">
            <a:solidFill>
              <a:schemeClr val="accent1"/>
            </a:solidFill>
            <a:miter/>
          </a:ln>
        </p:spPr>
      </p:pic>
    </p:spTree>
    <p:extLst>
      <p:ext uri="{BB962C8B-B14F-4D97-AF65-F5344CB8AC3E}">
        <p14:creationId xmlns:p14="http://schemas.microsoft.com/office/powerpoint/2010/main" val="3710913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7FCE68-249D-0DB4-E3BE-466E8D44D92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56B315-3A3F-1F99-5101-B0B63564DC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r>
              <a:rPr lang="en-US"/>
              <a:t>Review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7D78DF-1D74-B8F9-1CB2-17DB3547C1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0188"/>
            <a:ext cx="7886700" cy="4351337"/>
          </a:xfrm>
        </p:spPr>
        <p:txBody>
          <a:bodyPr/>
          <a:lstStyle/>
          <a:p>
            <a:pPr marL="0" indent="0">
              <a:buNone/>
            </a:pPr>
            <a:r>
              <a:rPr lang="en-US"/>
              <a:t>It’s the end of the lesson, so you should be able to:</a:t>
            </a:r>
          </a:p>
          <a:p>
            <a:pPr lvl="1"/>
            <a:r>
              <a:rPr lang="en-US"/>
              <a:t>Explain how TypeScript types and documented preconditions influence what tests you need to write</a:t>
            </a:r>
          </a:p>
          <a:p>
            <a:pPr lvl="1"/>
            <a:r>
              <a:rPr lang="en-US"/>
              <a:t>Explain what code coverage is, and how different measures differ, including statements, branches, functions, and lines</a:t>
            </a:r>
          </a:p>
          <a:p>
            <a:pPr lvl="1"/>
            <a:r>
              <a:rPr lang="en-US"/>
              <a:t>Explain the benefits of mutation testing</a:t>
            </a:r>
          </a:p>
          <a:p>
            <a:pPr lvl="1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4B27CF-1844-C06D-481B-E29D25F11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lvl="0"/>
            <a:fld id="{20F37917-FD3A-4669-9018-DA04BCDD3D75}" type="slidenum">
              <a:rPr lang="en-US" noProof="0" smtClean="0"/>
              <a:pPr lvl="0"/>
              <a:t>15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6584010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22BE18-3AE8-5179-4D00-84381E759F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68EF13-A512-C5B8-A0FE-38A71254D6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r>
              <a:rPr lang="en-US"/>
              <a:t>Learning Goals for this Lesson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268340-BE83-1862-6D5D-0EE450FC7A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0188"/>
            <a:ext cx="7886700" cy="4351337"/>
          </a:xfrm>
        </p:spPr>
        <p:txBody>
          <a:bodyPr/>
          <a:lstStyle/>
          <a:p>
            <a:pPr marL="0" indent="0">
              <a:buNone/>
            </a:pPr>
            <a:r>
              <a:rPr lang="en-US"/>
              <a:t>At the end of this lesson, you should be able to</a:t>
            </a:r>
          </a:p>
          <a:p>
            <a:pPr lvl="1"/>
            <a:r>
              <a:rPr lang="en-US"/>
              <a:t>Explain how TypeScript types and documented preconditions influence what tests you need to write</a:t>
            </a:r>
          </a:p>
          <a:p>
            <a:pPr lvl="1"/>
            <a:r>
              <a:rPr lang="en-US"/>
              <a:t>Explain what code coverage is, and how different measures differ, including statements, branches, functions, and lines</a:t>
            </a:r>
          </a:p>
          <a:p>
            <a:pPr lvl="1"/>
            <a:r>
              <a:rPr lang="en-US"/>
              <a:t>Explain the benefits of mutation testing</a:t>
            </a:r>
          </a:p>
          <a:p>
            <a:pPr lvl="1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1BC9FA-323D-ED50-496E-44D057EBF0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pPr lvl="0"/>
            <a:fld id="{20F37917-FD3A-4669-9018-DA04BCDD3D75}" type="slidenum">
              <a:rPr lang="en-US" noProof="0" smtClean="0"/>
              <a:pPr lvl="0"/>
              <a:t>2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980094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79083E-BC03-7143-3305-7D5C8856E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Testing and preconditions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EB21CC-6ECC-AE79-F5AB-B8188A7BA5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/>
              <a:t>What input values do I need to test this function on?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0F8408-869B-696B-6166-4C6F4BDF59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37917-FD3A-4669-9018-DA04BCDD3D75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57D6DBF-0D3B-3245-8AFD-BA6693B645B6}"/>
              </a:ext>
            </a:extLst>
          </p:cNvPr>
          <p:cNvSpPr txBox="1"/>
          <p:nvPr/>
        </p:nvSpPr>
        <p:spPr>
          <a:xfrm>
            <a:off x="744069" y="2501474"/>
            <a:ext cx="11354146" cy="3423951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lnSpc>
                <a:spcPct val="110000"/>
              </a:lnSpc>
              <a:buNone/>
            </a:pPr>
            <a:r>
              <a:rPr lang="en-US" b="0" dirty="0">
                <a:solidFill>
                  <a:srgbClr val="008000"/>
                </a:solidFill>
                <a:effectLst/>
                <a:latin typeface="Menlo" panose="020B0609030804020204" pitchFamily="49" charset="0"/>
              </a:rPr>
              <a:t>/**</a:t>
            </a:r>
            <a:endParaRPr lang="en-US" b="0" dirty="0">
              <a:solidFill>
                <a:srgbClr val="3B3B3B"/>
              </a:solidFill>
              <a:effectLst/>
              <a:latin typeface="Menlo" panose="020B0609030804020204" pitchFamily="49" charset="0"/>
            </a:endParaRPr>
          </a:p>
          <a:p>
            <a:pPr>
              <a:lnSpc>
                <a:spcPct val="110000"/>
              </a:lnSpc>
              <a:buNone/>
            </a:pPr>
            <a:r>
              <a:rPr lang="en-US" b="0" dirty="0">
                <a:solidFill>
                  <a:srgbClr val="008000"/>
                </a:solidFill>
                <a:effectLst/>
                <a:latin typeface="Menlo" panose="020B0609030804020204" pitchFamily="49" charset="0"/>
              </a:rPr>
              <a:t> * Prints "hello" repeatedly</a:t>
            </a:r>
            <a:endParaRPr lang="en-US" b="0" dirty="0">
              <a:solidFill>
                <a:srgbClr val="3B3B3B"/>
              </a:solidFill>
              <a:effectLst/>
              <a:latin typeface="Menlo" panose="020B0609030804020204" pitchFamily="49" charset="0"/>
            </a:endParaRPr>
          </a:p>
          <a:p>
            <a:pPr>
              <a:lnSpc>
                <a:spcPct val="110000"/>
              </a:lnSpc>
              <a:buNone/>
            </a:pPr>
            <a:r>
              <a:rPr lang="en-US" b="0" dirty="0">
                <a:solidFill>
                  <a:srgbClr val="008000"/>
                </a:solidFill>
                <a:effectLst/>
                <a:latin typeface="Menlo" panose="020B0609030804020204" pitchFamily="49" charset="0"/>
              </a:rPr>
              <a:t> *</a:t>
            </a:r>
            <a:endParaRPr lang="en-US" b="0" dirty="0">
              <a:solidFill>
                <a:srgbClr val="3B3B3B"/>
              </a:solidFill>
              <a:effectLst/>
              <a:latin typeface="Menlo" panose="020B0609030804020204" pitchFamily="49" charset="0"/>
            </a:endParaRPr>
          </a:p>
          <a:p>
            <a:pPr>
              <a:lnSpc>
                <a:spcPct val="110000"/>
              </a:lnSpc>
              <a:buNone/>
            </a:pPr>
            <a:r>
              <a:rPr lang="en-US" b="0" dirty="0">
                <a:solidFill>
                  <a:srgbClr val="008000"/>
                </a:solidFill>
                <a:effectLst/>
                <a:latin typeface="Menlo" panose="020B0609030804020204" pitchFamily="49" charset="0"/>
              </a:rPr>
              <a:t> * </a:t>
            </a:r>
            <a:r>
              <a:rPr lang="en-US" b="0" dirty="0">
                <a:solidFill>
                  <a:srgbClr val="0000FF"/>
                </a:solidFill>
                <a:effectLst/>
                <a:latin typeface="Menlo" panose="020B0609030804020204" pitchFamily="49" charset="0"/>
              </a:rPr>
              <a:t>@param</a:t>
            </a:r>
            <a:r>
              <a:rPr lang="en-US" b="0" dirty="0">
                <a:solidFill>
                  <a:srgbClr val="008000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numHellos</a:t>
            </a:r>
            <a:r>
              <a:rPr lang="en-US" b="0" dirty="0">
                <a:solidFill>
                  <a:srgbClr val="008000"/>
                </a:solidFill>
                <a:effectLst/>
                <a:latin typeface="Menlo" panose="020B0609030804020204" pitchFamily="49" charset="0"/>
              </a:rPr>
              <a:t> - number of times to apply </a:t>
            </a:r>
            <a:r>
              <a:rPr lang="en-US" b="0" dirty="0" err="1">
                <a:solidFill>
                  <a:srgbClr val="008000"/>
                </a:solidFill>
                <a:effectLst/>
                <a:latin typeface="Menlo" panose="020B0609030804020204" pitchFamily="49" charset="0"/>
              </a:rPr>
              <a:t>fn</a:t>
            </a:r>
            <a:r>
              <a:rPr lang="en-US" b="0" dirty="0">
                <a:solidFill>
                  <a:srgbClr val="008000"/>
                </a:solidFill>
                <a:effectLst/>
                <a:latin typeface="Menlo" panose="020B0609030804020204" pitchFamily="49" charset="0"/>
              </a:rPr>
              <a:t> to base, </a:t>
            </a:r>
          </a:p>
          <a:p>
            <a:pPr>
              <a:lnSpc>
                <a:spcPct val="110000"/>
              </a:lnSpc>
              <a:buNone/>
            </a:pPr>
            <a:r>
              <a:rPr lang="en-US" dirty="0">
                <a:solidFill>
                  <a:srgbClr val="008000"/>
                </a:solidFill>
                <a:latin typeface="Menlo" panose="020B0609030804020204" pitchFamily="49" charset="0"/>
              </a:rPr>
              <a:t> *   </a:t>
            </a:r>
            <a:r>
              <a:rPr lang="en-US" b="0" dirty="0">
                <a:solidFill>
                  <a:srgbClr val="008000"/>
                </a:solidFill>
                <a:effectLst/>
                <a:latin typeface="Menlo" panose="020B0609030804020204" pitchFamily="49" charset="0"/>
              </a:rPr>
              <a:t>must be an integer &gt;= 0</a:t>
            </a:r>
            <a:endParaRPr lang="en-US" b="0" dirty="0">
              <a:solidFill>
                <a:srgbClr val="3B3B3B"/>
              </a:solidFill>
              <a:effectLst/>
              <a:latin typeface="Menlo" panose="020B0609030804020204" pitchFamily="49" charset="0"/>
            </a:endParaRPr>
          </a:p>
          <a:p>
            <a:pPr>
              <a:lnSpc>
                <a:spcPct val="110000"/>
              </a:lnSpc>
              <a:buNone/>
            </a:pPr>
            <a:r>
              <a:rPr lang="en-US" b="0" dirty="0">
                <a:solidFill>
                  <a:srgbClr val="008000"/>
                </a:solidFill>
                <a:effectLst/>
                <a:latin typeface="Menlo" panose="020B0609030804020204" pitchFamily="49" charset="0"/>
              </a:rPr>
              <a:t> */</a:t>
            </a:r>
            <a:endParaRPr lang="en-US" b="0" dirty="0">
              <a:solidFill>
                <a:srgbClr val="3B3B3B"/>
              </a:solidFill>
              <a:effectLst/>
              <a:latin typeface="Menlo" panose="020B0609030804020204" pitchFamily="49" charset="0"/>
            </a:endParaRPr>
          </a:p>
          <a:p>
            <a:pPr>
              <a:lnSpc>
                <a:spcPct val="110000"/>
              </a:lnSpc>
              <a:buNone/>
            </a:pPr>
            <a:r>
              <a:rPr lang="en-US" b="0" dirty="0">
                <a:solidFill>
                  <a:srgbClr val="0000FF"/>
                </a:solidFill>
                <a:effectLst/>
                <a:latin typeface="Menlo" panose="020B0609030804020204" pitchFamily="49" charset="0"/>
              </a:rPr>
              <a:t>function</a:t>
            </a:r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b="0" dirty="0" err="1">
                <a:solidFill>
                  <a:srgbClr val="795E26"/>
                </a:solidFill>
                <a:effectLst/>
                <a:latin typeface="Menlo" panose="020B0609030804020204" pitchFamily="49" charset="0"/>
              </a:rPr>
              <a:t>iterateNTimes</a:t>
            </a:r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numHellos</a:t>
            </a:r>
            <a:r>
              <a:rPr lang="en-US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:</a:t>
            </a:r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b="0" dirty="0">
                <a:solidFill>
                  <a:srgbClr val="267F99"/>
                </a:solidFill>
                <a:effectLst/>
                <a:latin typeface="Menlo" panose="020B0609030804020204" pitchFamily="49" charset="0"/>
              </a:rPr>
              <a:t>number</a:t>
            </a:r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) {</a:t>
            </a:r>
          </a:p>
          <a:p>
            <a:pPr>
              <a:lnSpc>
                <a:spcPct val="110000"/>
              </a:lnSpc>
              <a:buNone/>
            </a:pPr>
            <a:r>
              <a:rPr lang="en-US" b="0" dirty="0">
                <a:solidFill>
                  <a:srgbClr val="AF00DB"/>
                </a:solidFill>
                <a:effectLst/>
                <a:latin typeface="Menlo" panose="020B0609030804020204" pitchFamily="49" charset="0"/>
              </a:rPr>
              <a:t>  for</a:t>
            </a:r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(</a:t>
            </a:r>
            <a:r>
              <a:rPr lang="en-US" b="0" dirty="0">
                <a:solidFill>
                  <a:srgbClr val="0000FF"/>
                </a:solidFill>
                <a:effectLst/>
                <a:latin typeface="Menlo" panose="020B0609030804020204" pitchFamily="49" charset="0"/>
              </a:rPr>
              <a:t>let</a:t>
            </a:r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i</a:t>
            </a:r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numHellos</a:t>
            </a:r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; </a:t>
            </a:r>
            <a:r>
              <a:rPr lang="en-US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i</a:t>
            </a:r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!==</a:t>
            </a:r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b="0" dirty="0">
                <a:solidFill>
                  <a:srgbClr val="098658"/>
                </a:solidFill>
                <a:effectLst/>
                <a:latin typeface="Menlo" panose="020B0609030804020204" pitchFamily="49" charset="0"/>
              </a:rPr>
              <a:t>0</a:t>
            </a:r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; </a:t>
            </a:r>
            <a:r>
              <a:rPr lang="en-US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i</a:t>
            </a:r>
            <a:r>
              <a:rPr lang="en-US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--</a:t>
            </a:r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) {</a:t>
            </a:r>
          </a:p>
          <a:p>
            <a:pPr>
              <a:lnSpc>
                <a:spcPct val="110000"/>
              </a:lnSpc>
              <a:buNone/>
            </a:pPr>
            <a:r>
              <a:rPr lang="en-US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    </a:t>
            </a:r>
            <a:r>
              <a:rPr lang="en-US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console</a:t>
            </a:r>
            <a:r>
              <a:rPr lang="en-US" b="0" dirty="0" err="1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.</a:t>
            </a:r>
            <a:r>
              <a:rPr lang="en-US" b="0" dirty="0" err="1">
                <a:solidFill>
                  <a:srgbClr val="795E26"/>
                </a:solidFill>
                <a:effectLst/>
                <a:latin typeface="Menlo" panose="020B0609030804020204" pitchFamily="49" charset="0"/>
              </a:rPr>
              <a:t>log</a:t>
            </a:r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'hello’</a:t>
            </a:r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);</a:t>
            </a:r>
          </a:p>
          <a:p>
            <a:pPr>
              <a:lnSpc>
                <a:spcPct val="110000"/>
              </a:lnSpc>
              <a:buNone/>
            </a:pPr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 }</a:t>
            </a:r>
          </a:p>
          <a:p>
            <a:pPr>
              <a:lnSpc>
                <a:spcPct val="110000"/>
              </a:lnSpc>
            </a:pPr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076227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69547C-41A0-F32E-2BDC-4D84006584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01F7CE-2D51-2318-DF4A-346A1DA283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r>
              <a:rPr lang="en-US"/>
              <a:t>Testing and preconditions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CB4E3C-38C0-4649-19E8-4346BD0F59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500188"/>
            <a:ext cx="10906126" cy="4351337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What input values do I need to test this function on?</a:t>
            </a:r>
          </a:p>
          <a:p>
            <a:r>
              <a:rPr lang="en-US" dirty="0"/>
              <a:t>Edge cases (definitely 0)</a:t>
            </a:r>
          </a:p>
          <a:p>
            <a:r>
              <a:rPr lang="en-US" dirty="0"/>
              <a:t>Probably 1 and some larger number? </a:t>
            </a:r>
            <a:br>
              <a:rPr lang="en-US" dirty="0"/>
            </a:br>
            <a:r>
              <a:rPr lang="en-US" dirty="0"/>
              <a:t>But most numbers &gt; 1 are kind of interchangeable.</a:t>
            </a:r>
          </a:p>
          <a:p>
            <a:pPr lvl="1"/>
            <a:r>
              <a:rPr lang="en-US" dirty="0"/>
              <a:t>If we want to sound fancy we’ll call these “equivalence classes of inputs.”</a:t>
            </a:r>
          </a:p>
          <a:p>
            <a:r>
              <a:rPr lang="en-US" dirty="0"/>
              <a:t>What about -3? What about 1.4? What about </a:t>
            </a:r>
            <a:r>
              <a:rPr lang="en-US" sz="1800" b="0" dirty="0">
                <a:solidFill>
                  <a:srgbClr val="0000FF"/>
                </a:solidFill>
                <a:effectLst/>
                <a:latin typeface="Menlo" panose="020B0609030804020204" pitchFamily="49" charset="0"/>
              </a:rPr>
              <a:t>null</a:t>
            </a:r>
            <a:r>
              <a:rPr lang="en-US" dirty="0"/>
              <a:t> or </a:t>
            </a:r>
            <a:r>
              <a:rPr lang="en-US" sz="18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{ </a:t>
            </a:r>
            <a:r>
              <a:rPr lang="en-US" sz="18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lol:</a:t>
            </a:r>
            <a:r>
              <a:rPr lang="en-US" sz="18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800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'owned'</a:t>
            </a:r>
            <a:r>
              <a:rPr lang="en-US" sz="18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}</a:t>
            </a:r>
            <a:r>
              <a:rPr lang="en-US" sz="1800" dirty="0"/>
              <a:t> </a:t>
            </a:r>
            <a:r>
              <a:rPr lang="en-US" dirty="0"/>
              <a:t>?</a:t>
            </a:r>
            <a:endParaRPr lang="en-US" b="0" dirty="0">
              <a:solidFill>
                <a:srgbClr val="3B3B3B"/>
              </a:solidFill>
              <a:effectLst/>
              <a:latin typeface="Menlo" panose="020B0609030804020204" pitchFamily="49" charset="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8707C5-21D4-7449-8506-19BBA58B5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20F37917-FD3A-4669-9018-DA04BCDD3D7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72F0922-83D5-1321-785B-9E49D3F3F01A}"/>
              </a:ext>
            </a:extLst>
          </p:cNvPr>
          <p:cNvSpPr txBox="1"/>
          <p:nvPr/>
        </p:nvSpPr>
        <p:spPr>
          <a:xfrm>
            <a:off x="744069" y="4635277"/>
            <a:ext cx="11354146" cy="2205155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lnSpc>
                <a:spcPct val="110000"/>
              </a:lnSpc>
              <a:buNone/>
            </a:pPr>
            <a:r>
              <a:rPr lang="en-US" b="0" dirty="0">
                <a:solidFill>
                  <a:srgbClr val="008000"/>
                </a:solidFill>
                <a:effectLst/>
                <a:latin typeface="Menlo" panose="020B0609030804020204" pitchFamily="49" charset="0"/>
              </a:rPr>
              <a:t>/**</a:t>
            </a:r>
            <a:endParaRPr lang="en-US" b="0" dirty="0">
              <a:solidFill>
                <a:srgbClr val="3B3B3B"/>
              </a:solidFill>
              <a:effectLst/>
              <a:latin typeface="Menlo" panose="020B0609030804020204" pitchFamily="49" charset="0"/>
            </a:endParaRPr>
          </a:p>
          <a:p>
            <a:pPr>
              <a:lnSpc>
                <a:spcPct val="110000"/>
              </a:lnSpc>
              <a:buNone/>
            </a:pPr>
            <a:r>
              <a:rPr lang="en-US" b="0" dirty="0">
                <a:solidFill>
                  <a:srgbClr val="008000"/>
                </a:solidFill>
                <a:effectLst/>
                <a:latin typeface="Menlo" panose="020B0609030804020204" pitchFamily="49" charset="0"/>
              </a:rPr>
              <a:t> * Prints "hello" repeatedly</a:t>
            </a:r>
            <a:endParaRPr lang="en-US" b="0" dirty="0">
              <a:solidFill>
                <a:srgbClr val="3B3B3B"/>
              </a:solidFill>
              <a:effectLst/>
              <a:latin typeface="Menlo" panose="020B0609030804020204" pitchFamily="49" charset="0"/>
            </a:endParaRPr>
          </a:p>
          <a:p>
            <a:pPr>
              <a:lnSpc>
                <a:spcPct val="110000"/>
              </a:lnSpc>
              <a:buNone/>
            </a:pPr>
            <a:r>
              <a:rPr lang="en-US" b="0" dirty="0">
                <a:solidFill>
                  <a:srgbClr val="008000"/>
                </a:solidFill>
                <a:effectLst/>
                <a:latin typeface="Menlo" panose="020B0609030804020204" pitchFamily="49" charset="0"/>
              </a:rPr>
              <a:t> *</a:t>
            </a:r>
            <a:endParaRPr lang="en-US" b="0" dirty="0">
              <a:solidFill>
                <a:srgbClr val="3B3B3B"/>
              </a:solidFill>
              <a:effectLst/>
              <a:latin typeface="Menlo" panose="020B0609030804020204" pitchFamily="49" charset="0"/>
            </a:endParaRPr>
          </a:p>
          <a:p>
            <a:pPr>
              <a:lnSpc>
                <a:spcPct val="110000"/>
              </a:lnSpc>
              <a:buNone/>
            </a:pPr>
            <a:r>
              <a:rPr lang="en-US" b="0" dirty="0">
                <a:solidFill>
                  <a:srgbClr val="008000"/>
                </a:solidFill>
                <a:effectLst/>
                <a:latin typeface="Menlo" panose="020B0609030804020204" pitchFamily="49" charset="0"/>
              </a:rPr>
              <a:t> * </a:t>
            </a:r>
            <a:r>
              <a:rPr lang="en-US" b="0" dirty="0">
                <a:solidFill>
                  <a:srgbClr val="0000FF"/>
                </a:solidFill>
                <a:effectLst/>
                <a:latin typeface="Menlo" panose="020B0609030804020204" pitchFamily="49" charset="0"/>
              </a:rPr>
              <a:t>@param</a:t>
            </a:r>
            <a:r>
              <a:rPr lang="en-US" b="0" dirty="0">
                <a:solidFill>
                  <a:srgbClr val="008000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numHellos</a:t>
            </a:r>
            <a:r>
              <a:rPr lang="en-US" b="0" dirty="0">
                <a:solidFill>
                  <a:srgbClr val="008000"/>
                </a:solidFill>
                <a:effectLst/>
                <a:latin typeface="Menlo" panose="020B0609030804020204" pitchFamily="49" charset="0"/>
              </a:rPr>
              <a:t> - number of times to apply </a:t>
            </a:r>
            <a:r>
              <a:rPr lang="en-US" b="0" dirty="0" err="1">
                <a:solidFill>
                  <a:srgbClr val="008000"/>
                </a:solidFill>
                <a:effectLst/>
                <a:latin typeface="Menlo" panose="020B0609030804020204" pitchFamily="49" charset="0"/>
              </a:rPr>
              <a:t>fn</a:t>
            </a:r>
            <a:r>
              <a:rPr lang="en-US" b="0" dirty="0">
                <a:solidFill>
                  <a:srgbClr val="008000"/>
                </a:solidFill>
                <a:effectLst/>
                <a:latin typeface="Menlo" panose="020B0609030804020204" pitchFamily="49" charset="0"/>
              </a:rPr>
              <a:t> to base, </a:t>
            </a:r>
          </a:p>
          <a:p>
            <a:pPr>
              <a:lnSpc>
                <a:spcPct val="110000"/>
              </a:lnSpc>
              <a:buNone/>
            </a:pPr>
            <a:r>
              <a:rPr lang="en-US" dirty="0">
                <a:solidFill>
                  <a:srgbClr val="008000"/>
                </a:solidFill>
                <a:latin typeface="Menlo" panose="020B0609030804020204" pitchFamily="49" charset="0"/>
              </a:rPr>
              <a:t> *   </a:t>
            </a:r>
            <a:r>
              <a:rPr lang="en-US" b="0" dirty="0">
                <a:solidFill>
                  <a:srgbClr val="008000"/>
                </a:solidFill>
                <a:effectLst/>
                <a:latin typeface="Menlo" panose="020B0609030804020204" pitchFamily="49" charset="0"/>
              </a:rPr>
              <a:t>must be an integer &gt;= 0</a:t>
            </a:r>
            <a:endParaRPr lang="en-US" b="0" dirty="0">
              <a:solidFill>
                <a:srgbClr val="3B3B3B"/>
              </a:solidFill>
              <a:effectLst/>
              <a:latin typeface="Menlo" panose="020B0609030804020204" pitchFamily="49" charset="0"/>
            </a:endParaRPr>
          </a:p>
          <a:p>
            <a:pPr>
              <a:lnSpc>
                <a:spcPct val="110000"/>
              </a:lnSpc>
              <a:buNone/>
            </a:pPr>
            <a:r>
              <a:rPr lang="en-US" b="0" dirty="0">
                <a:solidFill>
                  <a:srgbClr val="008000"/>
                </a:solidFill>
                <a:effectLst/>
                <a:latin typeface="Menlo" panose="020B0609030804020204" pitchFamily="49" charset="0"/>
              </a:rPr>
              <a:t> */</a:t>
            </a:r>
            <a:endParaRPr lang="en-US" b="0" dirty="0">
              <a:solidFill>
                <a:srgbClr val="3B3B3B"/>
              </a:solidFill>
              <a:effectLst/>
              <a:latin typeface="Menlo" panose="020B0609030804020204" pitchFamily="49" charset="0"/>
            </a:endParaRPr>
          </a:p>
          <a:p>
            <a:pPr>
              <a:lnSpc>
                <a:spcPct val="110000"/>
              </a:lnSpc>
              <a:buNone/>
            </a:pPr>
            <a:r>
              <a:rPr lang="en-US" b="0" dirty="0">
                <a:solidFill>
                  <a:srgbClr val="0000FF"/>
                </a:solidFill>
                <a:effectLst/>
                <a:latin typeface="Menlo" panose="020B0609030804020204" pitchFamily="49" charset="0"/>
              </a:rPr>
              <a:t>function</a:t>
            </a:r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b="0" dirty="0" err="1">
                <a:solidFill>
                  <a:srgbClr val="795E26"/>
                </a:solidFill>
                <a:effectLst/>
                <a:latin typeface="Menlo" panose="020B0609030804020204" pitchFamily="49" charset="0"/>
              </a:rPr>
              <a:t>iterateNTimes</a:t>
            </a:r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(</a:t>
            </a:r>
            <a:r>
              <a:rPr lang="en-US" b="0" dirty="0" err="1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numHellos</a:t>
            </a:r>
            <a:r>
              <a:rPr lang="en-US" b="0" dirty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:</a:t>
            </a:r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b="0" dirty="0">
                <a:solidFill>
                  <a:srgbClr val="267F99"/>
                </a:solidFill>
                <a:effectLst/>
                <a:latin typeface="Menlo" panose="020B0609030804020204" pitchFamily="49" charset="0"/>
              </a:rPr>
              <a:t>number</a:t>
            </a:r>
            <a:r>
              <a:rPr lang="en-US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44752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83EDE22-3767-1FAB-9FB0-77BAC9825DA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3E4AB-2B15-1894-7865-F2911DC39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r>
              <a:rPr lang="en-US"/>
              <a:t>Testing and TypeScript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AC7836-85FC-F37E-8C61-93C949391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20F37917-FD3A-4669-9018-DA04BCDD3D7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BEDE1200-EC64-29F2-0CEE-B96321774A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0159"/>
            <a:ext cx="8877300" cy="5457854"/>
          </a:xfrm>
        </p:spPr>
        <p:txBody>
          <a:bodyPr>
            <a:normAutofit/>
          </a:bodyPr>
          <a:lstStyle/>
          <a:p>
            <a:r>
              <a:rPr lang="en-US" dirty="0"/>
              <a:t>TypeScript types are, at the end of the day, </a:t>
            </a:r>
            <a:br>
              <a:rPr lang="en-US" dirty="0"/>
            </a:br>
            <a:r>
              <a:rPr lang="en-US" dirty="0"/>
              <a:t>no better than precondition comments.</a:t>
            </a:r>
            <a:br>
              <a:rPr lang="en-US" dirty="0"/>
            </a:br>
            <a:endParaRPr lang="en-US" dirty="0"/>
          </a:p>
          <a:p>
            <a:pPr marL="457200" lvl="1" indent="0">
              <a:buNone/>
            </a:pPr>
            <a:r>
              <a:rPr lang="en-US" sz="1600" b="0" dirty="0" err="1">
                <a:solidFill>
                  <a:srgbClr val="795E26"/>
                </a:solidFill>
                <a:effectLst/>
                <a:latin typeface="Menlo" panose="020B0609030804020204" pitchFamily="49" charset="0"/>
              </a:rPr>
              <a:t>iterateNTimes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({ </a:t>
            </a:r>
            <a:r>
              <a:rPr lang="en-US" sz="1600" b="0" dirty="0">
                <a:solidFill>
                  <a:srgbClr val="001080"/>
                </a:solidFill>
                <a:effectLst/>
                <a:latin typeface="Menlo" panose="020B0609030804020204" pitchFamily="49" charset="0"/>
              </a:rPr>
              <a:t>lol: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A31515"/>
                </a:solidFill>
                <a:effectLst/>
                <a:latin typeface="Menlo" panose="020B0609030804020204" pitchFamily="49" charset="0"/>
              </a:rPr>
              <a:t>'owned '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} </a:t>
            </a:r>
            <a:r>
              <a:rPr lang="en-US" sz="1600" b="0" dirty="0">
                <a:solidFill>
                  <a:srgbClr val="AF00DB"/>
                </a:solidFill>
                <a:effectLst/>
                <a:latin typeface="Menlo" panose="020B0609030804020204" pitchFamily="49" charset="0"/>
              </a:rPr>
              <a:t>as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267F99"/>
                </a:solidFill>
                <a:effectLst/>
                <a:latin typeface="Menlo" panose="020B0609030804020204" pitchFamily="49" charset="0"/>
              </a:rPr>
              <a:t>unknown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AF00DB"/>
                </a:solidFill>
                <a:effectLst/>
                <a:latin typeface="Menlo" panose="020B0609030804020204" pitchFamily="49" charset="0"/>
              </a:rPr>
              <a:t>as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1600" b="0" dirty="0">
                <a:solidFill>
                  <a:srgbClr val="267F99"/>
                </a:solidFill>
                <a:effectLst/>
                <a:latin typeface="Menlo" panose="020B0609030804020204" pitchFamily="49" charset="0"/>
              </a:rPr>
              <a:t>number</a:t>
            </a:r>
            <a:r>
              <a:rPr lang="en-US" sz="1600" b="0" dirty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)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They do at least make it less likely you’ll screw up </a:t>
            </a:r>
            <a:r>
              <a:rPr lang="en-US" i="1" dirty="0"/>
              <a:t>accidentally…</a:t>
            </a:r>
            <a:endParaRPr lang="en-US" dirty="0"/>
          </a:p>
          <a:p>
            <a:r>
              <a:rPr lang="en-US" dirty="0"/>
              <a:t>It makes sense </a:t>
            </a:r>
            <a:r>
              <a:rPr lang="en-US" i="1" dirty="0"/>
              <a:t>sometimes</a:t>
            </a:r>
            <a:r>
              <a:rPr lang="en-US" dirty="0"/>
              <a:t> to treat your precondition comments as not-needing-to-be tested</a:t>
            </a:r>
          </a:p>
          <a:p>
            <a:r>
              <a:rPr lang="en-US" dirty="0"/>
              <a:t>It makes sense </a:t>
            </a:r>
            <a:r>
              <a:rPr lang="en-US" i="1" dirty="0"/>
              <a:t>often </a:t>
            </a:r>
            <a:r>
              <a:rPr lang="en-US" dirty="0"/>
              <a:t>to treat your TypeScript types as </a:t>
            </a:r>
            <a:br>
              <a:rPr lang="en-US" dirty="0"/>
            </a:br>
            <a:r>
              <a:rPr lang="en-US" dirty="0"/>
              <a:t>not-needing-to-be-tested</a:t>
            </a:r>
          </a:p>
          <a:p>
            <a:r>
              <a:rPr lang="en-US" dirty="0"/>
              <a:t>Extra defensive checks have their own costs!</a:t>
            </a:r>
          </a:p>
        </p:txBody>
      </p:sp>
    </p:spTree>
    <p:extLst>
      <p:ext uri="{BB962C8B-B14F-4D97-AF65-F5344CB8AC3E}">
        <p14:creationId xmlns:p14="http://schemas.microsoft.com/office/powerpoint/2010/main" val="110494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CE139C2-5471-E61B-A6FD-8D2422B399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7E5B9-5FCF-FEA0-EF85-C7492DA196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r>
              <a:rPr lang="en-US"/>
              <a:t>Code Coverage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29A8B9-A610-C4FD-2926-B7BD4F00E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20F37917-FD3A-4669-9018-DA04BCDD3D75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5BA32395-303A-EA3B-B383-3B06341223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0159"/>
            <a:ext cx="7887346" cy="5221316"/>
          </a:xfrm>
        </p:spPr>
        <p:txBody>
          <a:bodyPr>
            <a:normAutofit/>
          </a:bodyPr>
          <a:lstStyle/>
          <a:p>
            <a:r>
              <a:rPr lang="en-US"/>
              <a:t>The industry standard answer for “have I written enough tests”</a:t>
            </a:r>
          </a:p>
          <a:p>
            <a:r>
              <a:rPr lang="en-US"/>
              <a:t>Measures “how much of your code” is exercised by your tests</a:t>
            </a:r>
          </a:p>
          <a:p>
            <a:r>
              <a:rPr lang="en-US"/>
              <a:t>If none of your test even </a:t>
            </a:r>
            <a:r>
              <a:rPr lang="en-US" i="1"/>
              <a:t>execute</a:t>
            </a:r>
            <a:r>
              <a:rPr lang="en-US"/>
              <a:t> a piece of code, it’s definitely not being tested!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3415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0C68DFF-D7BB-13BF-CA3C-2866BE9B07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BF8E00-1CE9-8EE5-3CBB-E4301F131D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r>
              <a:rPr lang="en-US"/>
              <a:t>Code Coverage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7B8237-DA67-CC8A-F2A8-DEF0DA641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20F37917-FD3A-4669-9018-DA04BCDD3D75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EF657526-5CD9-6D31-F247-63D6442BDF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0159"/>
            <a:ext cx="4882662" cy="5221316"/>
          </a:xfrm>
        </p:spPr>
        <p:txBody>
          <a:bodyPr>
            <a:normAutofit/>
          </a:bodyPr>
          <a:lstStyle/>
          <a:p>
            <a:r>
              <a:rPr lang="en-US" i="1"/>
              <a:t>Line </a:t>
            </a:r>
            <a:r>
              <a:rPr lang="en-US"/>
              <a:t>and </a:t>
            </a:r>
            <a:r>
              <a:rPr lang="en-US" i="1"/>
              <a:t>Statement </a:t>
            </a:r>
            <a:r>
              <a:rPr lang="en-US"/>
              <a:t>coverage: coarsest measure.</a:t>
            </a:r>
          </a:p>
          <a:p>
            <a:r>
              <a:rPr lang="en-US"/>
              <a:t>Testing x = 0 exercises lines 1 and 2</a:t>
            </a:r>
          </a:p>
          <a:p>
            <a:r>
              <a:rPr lang="en-US"/>
              <a:t>Testing x = 10 exercises lines 1, 4, 5, and 6.</a:t>
            </a:r>
          </a:p>
          <a:p>
            <a:pPr marL="0" indent="0">
              <a:buNone/>
            </a:pPr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AED0082-17B9-FF5F-8F05-BB126115B63F}"/>
              </a:ext>
            </a:extLst>
          </p:cNvPr>
          <p:cNvSpPr txBox="1"/>
          <p:nvPr/>
        </p:nvSpPr>
        <p:spPr>
          <a:xfrm>
            <a:off x="6283569" y="2501474"/>
            <a:ext cx="5814645" cy="2101344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lnSpc>
                <a:spcPct val="110000"/>
              </a:lnSpc>
              <a:buNone/>
            </a:pPr>
            <a:r>
              <a:rPr lang="en-US" sz="2000" b="0">
                <a:solidFill>
                  <a:schemeClr val="bg2">
                    <a:lumMod val="90000"/>
                  </a:schemeClr>
                </a:solidFill>
                <a:effectLst/>
                <a:latin typeface="Menlo" panose="020B0609030804020204" pitchFamily="49" charset="0"/>
              </a:rPr>
              <a:t>1| </a:t>
            </a:r>
            <a:r>
              <a:rPr lang="en-US" sz="2000" b="0">
                <a:solidFill>
                  <a:srgbClr val="AF00DB"/>
                </a:solidFill>
                <a:effectLst/>
                <a:latin typeface="Menlo" panose="020B0609030804020204" pitchFamily="49" charset="0"/>
              </a:rPr>
              <a:t>if</a:t>
            </a:r>
            <a:r>
              <a:rPr lang="en-US" sz="2000" b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(</a:t>
            </a:r>
            <a:r>
              <a:rPr lang="en-US" sz="2000" b="0">
                <a:solidFill>
                  <a:srgbClr val="0070C1"/>
                </a:solidFill>
                <a:effectLst/>
                <a:latin typeface="Menlo" panose="020B0609030804020204" pitchFamily="49" charset="0"/>
              </a:rPr>
              <a:t>x</a:t>
            </a:r>
            <a:r>
              <a:rPr lang="en-US" sz="2000" b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b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===</a:t>
            </a:r>
            <a:r>
              <a:rPr lang="en-US" sz="2000" b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b="0">
                <a:solidFill>
                  <a:srgbClr val="098658"/>
                </a:solidFill>
                <a:effectLst/>
                <a:latin typeface="Menlo" panose="020B0609030804020204" pitchFamily="49" charset="0"/>
              </a:rPr>
              <a:t>0</a:t>
            </a:r>
            <a:r>
              <a:rPr lang="en-US" sz="2000" b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) {</a:t>
            </a:r>
          </a:p>
          <a:p>
            <a:pPr>
              <a:lnSpc>
                <a:spcPct val="110000"/>
              </a:lnSpc>
              <a:buNone/>
            </a:pPr>
            <a:r>
              <a:rPr lang="en-US" sz="2000">
                <a:solidFill>
                  <a:schemeClr val="bg2">
                    <a:lumMod val="90000"/>
                  </a:schemeClr>
                </a:solidFill>
                <a:latin typeface="Menlo" panose="020B0609030804020204" pitchFamily="49" charset="0"/>
              </a:rPr>
              <a:t>2</a:t>
            </a:r>
            <a:r>
              <a:rPr lang="en-US" sz="2000" b="0">
                <a:solidFill>
                  <a:schemeClr val="bg2">
                    <a:lumMod val="90000"/>
                  </a:schemeClr>
                </a:solidFill>
                <a:effectLst/>
                <a:latin typeface="Menlo" panose="020B0609030804020204" pitchFamily="49" charset="0"/>
              </a:rPr>
              <a:t>|</a:t>
            </a:r>
            <a:r>
              <a:rPr lang="en-US" sz="2000" b="0">
                <a:solidFill>
                  <a:srgbClr val="AF00DB"/>
                </a:solidFill>
                <a:effectLst/>
                <a:latin typeface="Menlo" panose="020B0609030804020204" pitchFamily="49" charset="0"/>
              </a:rPr>
              <a:t>  return</a:t>
            </a:r>
            <a:r>
              <a:rPr lang="en-US" sz="2000" b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b="0">
                <a:solidFill>
                  <a:srgbClr val="098658"/>
                </a:solidFill>
                <a:effectLst/>
                <a:latin typeface="Menlo" panose="020B0609030804020204" pitchFamily="49" charset="0"/>
              </a:rPr>
              <a:t>3</a:t>
            </a:r>
            <a:r>
              <a:rPr lang="en-US" sz="2000" b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;</a:t>
            </a:r>
          </a:p>
          <a:p>
            <a:pPr>
              <a:lnSpc>
                <a:spcPct val="110000"/>
              </a:lnSpc>
              <a:buNone/>
            </a:pPr>
            <a:r>
              <a:rPr lang="en-US" sz="2000">
                <a:solidFill>
                  <a:schemeClr val="bg2">
                    <a:lumMod val="90000"/>
                  </a:schemeClr>
                </a:solidFill>
                <a:latin typeface="Menlo" panose="020B0609030804020204" pitchFamily="49" charset="0"/>
              </a:rPr>
              <a:t>3</a:t>
            </a:r>
            <a:r>
              <a:rPr lang="en-US" sz="2000" b="0">
                <a:solidFill>
                  <a:schemeClr val="bg2">
                    <a:lumMod val="90000"/>
                  </a:schemeClr>
                </a:solidFill>
                <a:effectLst/>
                <a:latin typeface="Menlo" panose="020B0609030804020204" pitchFamily="49" charset="0"/>
              </a:rPr>
              <a:t>| </a:t>
            </a:r>
            <a:r>
              <a:rPr lang="en-US" sz="2000" b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}</a:t>
            </a:r>
          </a:p>
          <a:p>
            <a:pPr>
              <a:lnSpc>
                <a:spcPct val="110000"/>
              </a:lnSpc>
              <a:buNone/>
            </a:pPr>
            <a:r>
              <a:rPr lang="en-US" sz="2000">
                <a:solidFill>
                  <a:schemeClr val="bg2">
                    <a:lumMod val="90000"/>
                  </a:schemeClr>
                </a:solidFill>
                <a:latin typeface="Menlo" panose="020B0609030804020204" pitchFamily="49" charset="0"/>
              </a:rPr>
              <a:t>4</a:t>
            </a:r>
            <a:r>
              <a:rPr lang="en-US" sz="2000" b="0">
                <a:solidFill>
                  <a:schemeClr val="bg2">
                    <a:lumMod val="90000"/>
                  </a:schemeClr>
                </a:solidFill>
                <a:effectLst/>
                <a:latin typeface="Menlo" panose="020B0609030804020204" pitchFamily="49" charset="0"/>
              </a:rPr>
              <a:t>| </a:t>
            </a:r>
            <a:r>
              <a:rPr lang="en-US" sz="2000" b="0">
                <a:solidFill>
                  <a:srgbClr val="0000FF"/>
                </a:solidFill>
                <a:effectLst/>
                <a:latin typeface="Menlo" panose="020B0609030804020204" pitchFamily="49" charset="0"/>
              </a:rPr>
              <a:t>const</a:t>
            </a:r>
            <a:r>
              <a:rPr lang="en-US" sz="2000" b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b="0">
                <a:solidFill>
                  <a:srgbClr val="0070C1"/>
                </a:solidFill>
                <a:effectLst/>
                <a:latin typeface="Menlo" panose="020B0609030804020204" pitchFamily="49" charset="0"/>
              </a:rPr>
              <a:t>y</a:t>
            </a:r>
            <a:r>
              <a:rPr lang="en-US" sz="2000" b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b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2000" b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b="0">
                <a:solidFill>
                  <a:srgbClr val="0070C1"/>
                </a:solidFill>
                <a:effectLst/>
                <a:latin typeface="Menlo" panose="020B0609030804020204" pitchFamily="49" charset="0"/>
              </a:rPr>
              <a:t>x</a:t>
            </a:r>
            <a:r>
              <a:rPr lang="en-US" sz="2000" b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b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&gt;</a:t>
            </a:r>
            <a:r>
              <a:rPr lang="en-US" sz="2000" b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b="0">
                <a:solidFill>
                  <a:srgbClr val="098658"/>
                </a:solidFill>
                <a:effectLst/>
                <a:latin typeface="Menlo" panose="020B0609030804020204" pitchFamily="49" charset="0"/>
              </a:rPr>
              <a:t>4</a:t>
            </a:r>
            <a:r>
              <a:rPr lang="en-US" sz="2000" b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b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?</a:t>
            </a:r>
            <a:r>
              <a:rPr lang="en-US" sz="2000" b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b="0">
                <a:solidFill>
                  <a:srgbClr val="098658"/>
                </a:solidFill>
                <a:effectLst/>
                <a:latin typeface="Menlo" panose="020B0609030804020204" pitchFamily="49" charset="0"/>
              </a:rPr>
              <a:t>2</a:t>
            </a:r>
            <a:r>
              <a:rPr lang="en-US" sz="2000" b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b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:</a:t>
            </a:r>
            <a:r>
              <a:rPr lang="en-US" sz="2000" b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b="0">
                <a:solidFill>
                  <a:srgbClr val="098658"/>
                </a:solidFill>
                <a:effectLst/>
                <a:latin typeface="Menlo" panose="020B0609030804020204" pitchFamily="49" charset="0"/>
              </a:rPr>
              <a:t>3</a:t>
            </a:r>
            <a:r>
              <a:rPr lang="en-US" sz="2000" b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;</a:t>
            </a:r>
          </a:p>
          <a:p>
            <a:pPr>
              <a:lnSpc>
                <a:spcPct val="110000"/>
              </a:lnSpc>
              <a:buNone/>
            </a:pPr>
            <a:r>
              <a:rPr lang="en-US" sz="2000">
                <a:solidFill>
                  <a:schemeClr val="bg2">
                    <a:lumMod val="90000"/>
                  </a:schemeClr>
                </a:solidFill>
                <a:latin typeface="Menlo" panose="020B0609030804020204" pitchFamily="49" charset="0"/>
              </a:rPr>
              <a:t>5</a:t>
            </a:r>
            <a:r>
              <a:rPr lang="en-US" sz="2000" b="0">
                <a:solidFill>
                  <a:schemeClr val="bg2">
                    <a:lumMod val="90000"/>
                  </a:schemeClr>
                </a:solidFill>
                <a:effectLst/>
                <a:latin typeface="Menlo" panose="020B0609030804020204" pitchFamily="49" charset="0"/>
              </a:rPr>
              <a:t>| </a:t>
            </a:r>
            <a:r>
              <a:rPr lang="en-US" sz="2000" b="0">
                <a:solidFill>
                  <a:srgbClr val="0000FF"/>
                </a:solidFill>
                <a:effectLst/>
                <a:latin typeface="Menlo" panose="020B0609030804020204" pitchFamily="49" charset="0"/>
              </a:rPr>
              <a:t>const</a:t>
            </a:r>
            <a:r>
              <a:rPr lang="en-US" sz="2000" b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b="0">
                <a:solidFill>
                  <a:srgbClr val="0070C1"/>
                </a:solidFill>
                <a:effectLst/>
                <a:latin typeface="Menlo" panose="020B0609030804020204" pitchFamily="49" charset="0"/>
              </a:rPr>
              <a:t>z</a:t>
            </a:r>
            <a:r>
              <a:rPr lang="en-US" sz="2000" b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b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2000" b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b="0">
                <a:solidFill>
                  <a:srgbClr val="0070C1"/>
                </a:solidFill>
                <a:effectLst/>
                <a:latin typeface="Menlo" panose="020B0609030804020204" pitchFamily="49" charset="0"/>
              </a:rPr>
              <a:t>x</a:t>
            </a:r>
            <a:r>
              <a:rPr lang="en-US" sz="2000" b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b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%</a:t>
            </a:r>
            <a:r>
              <a:rPr lang="en-US" sz="2000" b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b="0">
                <a:solidFill>
                  <a:srgbClr val="098658"/>
                </a:solidFill>
                <a:effectLst/>
                <a:latin typeface="Menlo" panose="020B0609030804020204" pitchFamily="49" charset="0"/>
              </a:rPr>
              <a:t>2</a:t>
            </a:r>
            <a:r>
              <a:rPr lang="en-US" sz="2000" b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b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==</a:t>
            </a:r>
            <a:r>
              <a:rPr lang="en-US" sz="2000" b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b="0">
                <a:solidFill>
                  <a:srgbClr val="098658"/>
                </a:solidFill>
                <a:effectLst/>
                <a:latin typeface="Menlo" panose="020B0609030804020204" pitchFamily="49" charset="0"/>
              </a:rPr>
              <a:t>0</a:t>
            </a:r>
            <a:r>
              <a:rPr lang="en-US" sz="2000" b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b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?</a:t>
            </a:r>
            <a:r>
              <a:rPr lang="en-US" sz="2000" b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>
                <a:solidFill>
                  <a:srgbClr val="098658"/>
                </a:solidFill>
                <a:latin typeface="Menlo" panose="020B0609030804020204" pitchFamily="49" charset="0"/>
              </a:rPr>
              <a:t>1</a:t>
            </a:r>
            <a:r>
              <a:rPr lang="en-US" sz="2000" b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b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:</a:t>
            </a:r>
            <a:r>
              <a:rPr lang="en-US" sz="2000" b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>
                <a:solidFill>
                  <a:srgbClr val="098658"/>
                </a:solidFill>
                <a:latin typeface="Menlo" panose="020B0609030804020204" pitchFamily="49" charset="0"/>
              </a:rPr>
              <a:t>2</a:t>
            </a:r>
            <a:r>
              <a:rPr lang="en-US" sz="2000" b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;</a:t>
            </a:r>
          </a:p>
          <a:p>
            <a:pPr>
              <a:lnSpc>
                <a:spcPct val="110000"/>
              </a:lnSpc>
            </a:pPr>
            <a:r>
              <a:rPr lang="en-US" sz="2000">
                <a:solidFill>
                  <a:schemeClr val="bg2">
                    <a:lumMod val="90000"/>
                  </a:schemeClr>
                </a:solidFill>
                <a:latin typeface="Menlo" panose="020B0609030804020204" pitchFamily="49" charset="0"/>
              </a:rPr>
              <a:t>6</a:t>
            </a:r>
            <a:r>
              <a:rPr lang="en-US" sz="2000" b="0">
                <a:solidFill>
                  <a:schemeClr val="bg2">
                    <a:lumMod val="90000"/>
                  </a:schemeClr>
                </a:solidFill>
                <a:effectLst/>
                <a:latin typeface="Menlo" panose="020B0609030804020204" pitchFamily="49" charset="0"/>
              </a:rPr>
              <a:t>| </a:t>
            </a:r>
            <a:r>
              <a:rPr lang="en-US" sz="2000" b="0">
                <a:solidFill>
                  <a:srgbClr val="AF00DB"/>
                </a:solidFill>
                <a:effectLst/>
                <a:latin typeface="Menlo" panose="020B0609030804020204" pitchFamily="49" charset="0"/>
              </a:rPr>
              <a:t>return</a:t>
            </a:r>
            <a:r>
              <a:rPr lang="en-US" sz="2000" b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b="0">
                <a:solidFill>
                  <a:srgbClr val="0070C1"/>
                </a:solidFill>
                <a:effectLst/>
                <a:latin typeface="Menlo" panose="020B0609030804020204" pitchFamily="49" charset="0"/>
              </a:rPr>
              <a:t>x</a:t>
            </a:r>
            <a:r>
              <a:rPr lang="en-US" sz="2000" b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b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/</a:t>
            </a:r>
            <a:r>
              <a:rPr lang="en-US" sz="2000" b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(</a:t>
            </a:r>
            <a:r>
              <a:rPr lang="en-US" sz="2000" b="0">
                <a:solidFill>
                  <a:srgbClr val="0070C1"/>
                </a:solidFill>
                <a:effectLst/>
                <a:latin typeface="Menlo" panose="020B0609030804020204" pitchFamily="49" charset="0"/>
              </a:rPr>
              <a:t>y</a:t>
            </a:r>
            <a:r>
              <a:rPr lang="en-US" sz="2000" b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b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-</a:t>
            </a:r>
            <a:r>
              <a:rPr lang="en-US" sz="2000" b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b="0">
                <a:solidFill>
                  <a:srgbClr val="0070C1"/>
                </a:solidFill>
                <a:effectLst/>
                <a:latin typeface="Menlo" panose="020B0609030804020204" pitchFamily="49" charset="0"/>
              </a:rPr>
              <a:t>z</a:t>
            </a:r>
            <a:r>
              <a:rPr lang="en-US" sz="2000" b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42371734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DC54B7-BFC5-9945-2D28-D359F42F70C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64B2C3-5073-2087-CA96-FBB0691CB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r>
              <a:rPr lang="en-US"/>
              <a:t>Code Coverage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3A877A-33BE-B69F-DBBE-68746C5C6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20F37917-FD3A-4669-9018-DA04BCDD3D7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7B0DA18A-C669-7174-EDB0-48C854EF52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0159"/>
            <a:ext cx="4882662" cy="5221316"/>
          </a:xfrm>
        </p:spPr>
        <p:txBody>
          <a:bodyPr>
            <a:normAutofit/>
          </a:bodyPr>
          <a:lstStyle/>
          <a:p>
            <a:r>
              <a:rPr lang="en-US" i="1"/>
              <a:t>Branch </a:t>
            </a:r>
            <a:r>
              <a:rPr lang="en-US"/>
              <a:t>coverage: most widely used in industry.</a:t>
            </a:r>
          </a:p>
          <a:p>
            <a:r>
              <a:rPr lang="en-US"/>
              <a:t>Testing with x &gt; 4 and x &lt;= 4 necessary to handle both branches on line 4.</a:t>
            </a:r>
          </a:p>
          <a:p>
            <a:r>
              <a:rPr lang="en-US"/>
              <a:t>Testing with odd and even numbers necessary to handle both branches on line 5.</a:t>
            </a:r>
          </a:p>
          <a:p>
            <a:r>
              <a:rPr lang="en-US"/>
              <a:t>The values -2, 0, 1, and 10 get full branch coverage.</a:t>
            </a:r>
          </a:p>
          <a:p>
            <a:pPr marL="0" indent="0">
              <a:buNone/>
            </a:pPr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9FC927A-64D8-5231-F584-534E6971C572}"/>
              </a:ext>
            </a:extLst>
          </p:cNvPr>
          <p:cNvSpPr txBox="1"/>
          <p:nvPr/>
        </p:nvSpPr>
        <p:spPr>
          <a:xfrm>
            <a:off x="6283569" y="2501474"/>
            <a:ext cx="5814645" cy="2101344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lnSpc>
                <a:spcPct val="110000"/>
              </a:lnSpc>
              <a:buNone/>
            </a:pPr>
            <a:r>
              <a:rPr lang="en-US" sz="2000" b="0">
                <a:solidFill>
                  <a:schemeClr val="bg2">
                    <a:lumMod val="90000"/>
                  </a:schemeClr>
                </a:solidFill>
                <a:effectLst/>
                <a:latin typeface="Menlo" panose="020B0609030804020204" pitchFamily="49" charset="0"/>
              </a:rPr>
              <a:t>1| </a:t>
            </a:r>
            <a:r>
              <a:rPr lang="en-US" sz="2000" b="0">
                <a:solidFill>
                  <a:srgbClr val="AF00DB"/>
                </a:solidFill>
                <a:effectLst/>
                <a:latin typeface="Menlo" panose="020B0609030804020204" pitchFamily="49" charset="0"/>
              </a:rPr>
              <a:t>if</a:t>
            </a:r>
            <a:r>
              <a:rPr lang="en-US" sz="2000" b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(</a:t>
            </a:r>
            <a:r>
              <a:rPr lang="en-US" sz="2000" b="0">
                <a:solidFill>
                  <a:srgbClr val="0070C1"/>
                </a:solidFill>
                <a:effectLst/>
                <a:latin typeface="Menlo" panose="020B0609030804020204" pitchFamily="49" charset="0"/>
              </a:rPr>
              <a:t>x</a:t>
            </a:r>
            <a:r>
              <a:rPr lang="en-US" sz="2000" b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b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===</a:t>
            </a:r>
            <a:r>
              <a:rPr lang="en-US" sz="2000" b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b="0">
                <a:solidFill>
                  <a:srgbClr val="098658"/>
                </a:solidFill>
                <a:effectLst/>
                <a:latin typeface="Menlo" panose="020B0609030804020204" pitchFamily="49" charset="0"/>
              </a:rPr>
              <a:t>0</a:t>
            </a:r>
            <a:r>
              <a:rPr lang="en-US" sz="2000" b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) {</a:t>
            </a:r>
          </a:p>
          <a:p>
            <a:pPr>
              <a:lnSpc>
                <a:spcPct val="110000"/>
              </a:lnSpc>
              <a:buNone/>
            </a:pPr>
            <a:r>
              <a:rPr lang="en-US" sz="2000">
                <a:solidFill>
                  <a:schemeClr val="bg2">
                    <a:lumMod val="90000"/>
                  </a:schemeClr>
                </a:solidFill>
                <a:latin typeface="Menlo" panose="020B0609030804020204" pitchFamily="49" charset="0"/>
              </a:rPr>
              <a:t>2</a:t>
            </a:r>
            <a:r>
              <a:rPr lang="en-US" sz="2000" b="0">
                <a:solidFill>
                  <a:schemeClr val="bg2">
                    <a:lumMod val="90000"/>
                  </a:schemeClr>
                </a:solidFill>
                <a:effectLst/>
                <a:latin typeface="Menlo" panose="020B0609030804020204" pitchFamily="49" charset="0"/>
              </a:rPr>
              <a:t>|</a:t>
            </a:r>
            <a:r>
              <a:rPr lang="en-US" sz="2000" b="0">
                <a:solidFill>
                  <a:srgbClr val="AF00DB"/>
                </a:solidFill>
                <a:effectLst/>
                <a:latin typeface="Menlo" panose="020B0609030804020204" pitchFamily="49" charset="0"/>
              </a:rPr>
              <a:t>  return</a:t>
            </a:r>
            <a:r>
              <a:rPr lang="en-US" sz="2000" b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b="0">
                <a:solidFill>
                  <a:srgbClr val="098658"/>
                </a:solidFill>
                <a:effectLst/>
                <a:latin typeface="Menlo" panose="020B0609030804020204" pitchFamily="49" charset="0"/>
              </a:rPr>
              <a:t>3</a:t>
            </a:r>
            <a:r>
              <a:rPr lang="en-US" sz="2000" b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;</a:t>
            </a:r>
          </a:p>
          <a:p>
            <a:pPr>
              <a:lnSpc>
                <a:spcPct val="110000"/>
              </a:lnSpc>
              <a:buNone/>
            </a:pPr>
            <a:r>
              <a:rPr lang="en-US" sz="2000">
                <a:solidFill>
                  <a:schemeClr val="bg2">
                    <a:lumMod val="90000"/>
                  </a:schemeClr>
                </a:solidFill>
                <a:latin typeface="Menlo" panose="020B0609030804020204" pitchFamily="49" charset="0"/>
              </a:rPr>
              <a:t>3</a:t>
            </a:r>
            <a:r>
              <a:rPr lang="en-US" sz="2000" b="0">
                <a:solidFill>
                  <a:schemeClr val="bg2">
                    <a:lumMod val="90000"/>
                  </a:schemeClr>
                </a:solidFill>
                <a:effectLst/>
                <a:latin typeface="Menlo" panose="020B0609030804020204" pitchFamily="49" charset="0"/>
              </a:rPr>
              <a:t>| </a:t>
            </a:r>
            <a:r>
              <a:rPr lang="en-US" sz="2000" b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}</a:t>
            </a:r>
          </a:p>
          <a:p>
            <a:pPr>
              <a:lnSpc>
                <a:spcPct val="110000"/>
              </a:lnSpc>
              <a:buNone/>
            </a:pPr>
            <a:r>
              <a:rPr lang="en-US" sz="2000">
                <a:solidFill>
                  <a:schemeClr val="bg2">
                    <a:lumMod val="90000"/>
                  </a:schemeClr>
                </a:solidFill>
                <a:latin typeface="Menlo" panose="020B0609030804020204" pitchFamily="49" charset="0"/>
              </a:rPr>
              <a:t>4</a:t>
            </a:r>
            <a:r>
              <a:rPr lang="en-US" sz="2000" b="0">
                <a:solidFill>
                  <a:schemeClr val="bg2">
                    <a:lumMod val="90000"/>
                  </a:schemeClr>
                </a:solidFill>
                <a:effectLst/>
                <a:latin typeface="Menlo" panose="020B0609030804020204" pitchFamily="49" charset="0"/>
              </a:rPr>
              <a:t>| </a:t>
            </a:r>
            <a:r>
              <a:rPr lang="en-US" sz="2000" b="0">
                <a:solidFill>
                  <a:srgbClr val="0000FF"/>
                </a:solidFill>
                <a:effectLst/>
                <a:latin typeface="Menlo" panose="020B0609030804020204" pitchFamily="49" charset="0"/>
              </a:rPr>
              <a:t>const</a:t>
            </a:r>
            <a:r>
              <a:rPr lang="en-US" sz="2000" b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b="0">
                <a:solidFill>
                  <a:srgbClr val="0070C1"/>
                </a:solidFill>
                <a:effectLst/>
                <a:latin typeface="Menlo" panose="020B0609030804020204" pitchFamily="49" charset="0"/>
              </a:rPr>
              <a:t>y</a:t>
            </a:r>
            <a:r>
              <a:rPr lang="en-US" sz="2000" b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b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2000" b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b="0">
                <a:solidFill>
                  <a:srgbClr val="0070C1"/>
                </a:solidFill>
                <a:effectLst/>
                <a:latin typeface="Menlo" panose="020B0609030804020204" pitchFamily="49" charset="0"/>
              </a:rPr>
              <a:t>x</a:t>
            </a:r>
            <a:r>
              <a:rPr lang="en-US" sz="2000" b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b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&gt;</a:t>
            </a:r>
            <a:r>
              <a:rPr lang="en-US" sz="2000" b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b="0">
                <a:solidFill>
                  <a:srgbClr val="098658"/>
                </a:solidFill>
                <a:effectLst/>
                <a:latin typeface="Menlo" panose="020B0609030804020204" pitchFamily="49" charset="0"/>
              </a:rPr>
              <a:t>4</a:t>
            </a:r>
            <a:r>
              <a:rPr lang="en-US" sz="2000" b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b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?</a:t>
            </a:r>
            <a:r>
              <a:rPr lang="en-US" sz="2000" b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b="0">
                <a:solidFill>
                  <a:srgbClr val="098658"/>
                </a:solidFill>
                <a:effectLst/>
                <a:latin typeface="Menlo" panose="020B0609030804020204" pitchFamily="49" charset="0"/>
              </a:rPr>
              <a:t>2</a:t>
            </a:r>
            <a:r>
              <a:rPr lang="en-US" sz="2000" b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b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:</a:t>
            </a:r>
            <a:r>
              <a:rPr lang="en-US" sz="2000" b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b="0">
                <a:solidFill>
                  <a:srgbClr val="098658"/>
                </a:solidFill>
                <a:effectLst/>
                <a:latin typeface="Menlo" panose="020B0609030804020204" pitchFamily="49" charset="0"/>
              </a:rPr>
              <a:t>3</a:t>
            </a:r>
            <a:r>
              <a:rPr lang="en-US" sz="2000" b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;</a:t>
            </a:r>
          </a:p>
          <a:p>
            <a:pPr>
              <a:lnSpc>
                <a:spcPct val="110000"/>
              </a:lnSpc>
              <a:buNone/>
            </a:pPr>
            <a:r>
              <a:rPr lang="en-US" sz="2000">
                <a:solidFill>
                  <a:schemeClr val="bg2">
                    <a:lumMod val="90000"/>
                  </a:schemeClr>
                </a:solidFill>
                <a:latin typeface="Menlo" panose="020B0609030804020204" pitchFamily="49" charset="0"/>
              </a:rPr>
              <a:t>5</a:t>
            </a:r>
            <a:r>
              <a:rPr lang="en-US" sz="2000" b="0">
                <a:solidFill>
                  <a:schemeClr val="bg2">
                    <a:lumMod val="90000"/>
                  </a:schemeClr>
                </a:solidFill>
                <a:effectLst/>
                <a:latin typeface="Menlo" panose="020B0609030804020204" pitchFamily="49" charset="0"/>
              </a:rPr>
              <a:t>| </a:t>
            </a:r>
            <a:r>
              <a:rPr lang="en-US" sz="2000" b="0">
                <a:solidFill>
                  <a:srgbClr val="0000FF"/>
                </a:solidFill>
                <a:effectLst/>
                <a:latin typeface="Menlo" panose="020B0609030804020204" pitchFamily="49" charset="0"/>
              </a:rPr>
              <a:t>const</a:t>
            </a:r>
            <a:r>
              <a:rPr lang="en-US" sz="2000" b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b="0">
                <a:solidFill>
                  <a:srgbClr val="0070C1"/>
                </a:solidFill>
                <a:effectLst/>
                <a:latin typeface="Menlo" panose="020B0609030804020204" pitchFamily="49" charset="0"/>
              </a:rPr>
              <a:t>z</a:t>
            </a:r>
            <a:r>
              <a:rPr lang="en-US" sz="2000" b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b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2000" b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b="0">
                <a:solidFill>
                  <a:srgbClr val="0070C1"/>
                </a:solidFill>
                <a:effectLst/>
                <a:latin typeface="Menlo" panose="020B0609030804020204" pitchFamily="49" charset="0"/>
              </a:rPr>
              <a:t>x</a:t>
            </a:r>
            <a:r>
              <a:rPr lang="en-US" sz="2000" b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b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%</a:t>
            </a:r>
            <a:r>
              <a:rPr lang="en-US" sz="2000" b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b="0">
                <a:solidFill>
                  <a:srgbClr val="098658"/>
                </a:solidFill>
                <a:effectLst/>
                <a:latin typeface="Menlo" panose="020B0609030804020204" pitchFamily="49" charset="0"/>
              </a:rPr>
              <a:t>2</a:t>
            </a:r>
            <a:r>
              <a:rPr lang="en-US" sz="2000" b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b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==</a:t>
            </a:r>
            <a:r>
              <a:rPr lang="en-US" sz="2000" b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b="0">
                <a:solidFill>
                  <a:srgbClr val="098658"/>
                </a:solidFill>
                <a:effectLst/>
                <a:latin typeface="Menlo" panose="020B0609030804020204" pitchFamily="49" charset="0"/>
              </a:rPr>
              <a:t>0</a:t>
            </a:r>
            <a:r>
              <a:rPr lang="en-US" sz="2000" b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b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?</a:t>
            </a:r>
            <a:r>
              <a:rPr lang="en-US" sz="2000" b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>
                <a:solidFill>
                  <a:srgbClr val="098658"/>
                </a:solidFill>
                <a:latin typeface="Menlo" panose="020B0609030804020204" pitchFamily="49" charset="0"/>
              </a:rPr>
              <a:t>1</a:t>
            </a:r>
            <a:r>
              <a:rPr lang="en-US" sz="2000" b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b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:</a:t>
            </a:r>
            <a:r>
              <a:rPr lang="en-US" sz="2000" b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>
                <a:solidFill>
                  <a:srgbClr val="098658"/>
                </a:solidFill>
                <a:latin typeface="Menlo" panose="020B0609030804020204" pitchFamily="49" charset="0"/>
              </a:rPr>
              <a:t>2</a:t>
            </a:r>
            <a:r>
              <a:rPr lang="en-US" sz="2000" b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;</a:t>
            </a:r>
          </a:p>
          <a:p>
            <a:pPr>
              <a:lnSpc>
                <a:spcPct val="110000"/>
              </a:lnSpc>
            </a:pPr>
            <a:r>
              <a:rPr lang="en-US" sz="2000">
                <a:solidFill>
                  <a:schemeClr val="bg2">
                    <a:lumMod val="90000"/>
                  </a:schemeClr>
                </a:solidFill>
                <a:latin typeface="Menlo" panose="020B0609030804020204" pitchFamily="49" charset="0"/>
              </a:rPr>
              <a:t>6</a:t>
            </a:r>
            <a:r>
              <a:rPr lang="en-US" sz="2000" b="0">
                <a:solidFill>
                  <a:schemeClr val="bg2">
                    <a:lumMod val="90000"/>
                  </a:schemeClr>
                </a:solidFill>
                <a:effectLst/>
                <a:latin typeface="Menlo" panose="020B0609030804020204" pitchFamily="49" charset="0"/>
              </a:rPr>
              <a:t>| </a:t>
            </a:r>
            <a:r>
              <a:rPr lang="en-US" sz="2000" b="0">
                <a:solidFill>
                  <a:srgbClr val="AF00DB"/>
                </a:solidFill>
                <a:effectLst/>
                <a:latin typeface="Menlo" panose="020B0609030804020204" pitchFamily="49" charset="0"/>
              </a:rPr>
              <a:t>return</a:t>
            </a:r>
            <a:r>
              <a:rPr lang="en-US" sz="2000" b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b="0">
                <a:solidFill>
                  <a:srgbClr val="0070C1"/>
                </a:solidFill>
                <a:effectLst/>
                <a:latin typeface="Menlo" panose="020B0609030804020204" pitchFamily="49" charset="0"/>
              </a:rPr>
              <a:t>x</a:t>
            </a:r>
            <a:r>
              <a:rPr lang="en-US" sz="2000" b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b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/</a:t>
            </a:r>
            <a:r>
              <a:rPr lang="en-US" sz="2000" b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(</a:t>
            </a:r>
            <a:r>
              <a:rPr lang="en-US" sz="2000" b="0">
                <a:solidFill>
                  <a:srgbClr val="0070C1"/>
                </a:solidFill>
                <a:effectLst/>
                <a:latin typeface="Menlo" panose="020B0609030804020204" pitchFamily="49" charset="0"/>
              </a:rPr>
              <a:t>y</a:t>
            </a:r>
            <a:r>
              <a:rPr lang="en-US" sz="2000" b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b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-</a:t>
            </a:r>
            <a:r>
              <a:rPr lang="en-US" sz="2000" b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b="0">
                <a:solidFill>
                  <a:srgbClr val="0070C1"/>
                </a:solidFill>
                <a:effectLst/>
                <a:latin typeface="Menlo" panose="020B0609030804020204" pitchFamily="49" charset="0"/>
              </a:rPr>
              <a:t>z</a:t>
            </a:r>
            <a:r>
              <a:rPr lang="en-US" sz="2000" b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21027403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843082-0237-AF6C-0C39-D301AAC5DD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ECF0A0-1E15-7377-BE92-C71EC0B5D4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255"/>
            <a:ext cx="10515600" cy="1325563"/>
          </a:xfrm>
        </p:spPr>
        <p:txBody>
          <a:bodyPr/>
          <a:lstStyle/>
          <a:p>
            <a:r>
              <a:rPr lang="en-US"/>
              <a:t>Code Coverage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338EFE-8C62-6AFD-AB4C-10CE33A54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20F37917-FD3A-4669-9018-DA04BCDD3D75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8DE2AB38-C589-483D-0F74-5B3ADB637D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0159"/>
            <a:ext cx="4882662" cy="5221316"/>
          </a:xfrm>
        </p:spPr>
        <p:txBody>
          <a:bodyPr>
            <a:normAutofit/>
          </a:bodyPr>
          <a:lstStyle/>
          <a:p>
            <a:r>
              <a:rPr lang="en-US"/>
              <a:t>The values -2, 0, 1, and 10 get full branch coverage…</a:t>
            </a:r>
          </a:p>
          <a:p>
            <a:r>
              <a:rPr lang="en-US"/>
              <a:t>…but 5 causes line 6 to divide by zero! </a:t>
            </a:r>
          </a:p>
          <a:p>
            <a:pPr lvl="1"/>
            <a:r>
              <a:rPr lang="en-US"/>
              <a:t>In JavaScript/TypeScript, this doesn’t cause an exception, there’s a number called “</a:t>
            </a:r>
            <a:r>
              <a:rPr lang="en-US" err="1"/>
              <a:t>NaN</a:t>
            </a:r>
            <a:r>
              <a:rPr lang="en-US"/>
              <a:t>” for “not a number”</a:t>
            </a:r>
          </a:p>
          <a:p>
            <a:r>
              <a:rPr lang="en-US" i="1"/>
              <a:t>Path </a:t>
            </a:r>
            <a:r>
              <a:rPr lang="en-US"/>
              <a:t>coverage covers all combinations of branches, but is infeasible in practice.</a:t>
            </a:r>
            <a:endParaRPr lang="en-US" i="1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6C9FED7-7D0F-8FF7-0CFA-F9D2A40D9634}"/>
              </a:ext>
            </a:extLst>
          </p:cNvPr>
          <p:cNvSpPr txBox="1"/>
          <p:nvPr/>
        </p:nvSpPr>
        <p:spPr>
          <a:xfrm>
            <a:off x="6283569" y="2501474"/>
            <a:ext cx="5814645" cy="2101344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lnSpc>
                <a:spcPct val="110000"/>
              </a:lnSpc>
              <a:buNone/>
            </a:pPr>
            <a:r>
              <a:rPr lang="en-US" sz="2000" b="0">
                <a:solidFill>
                  <a:schemeClr val="bg2">
                    <a:lumMod val="90000"/>
                  </a:schemeClr>
                </a:solidFill>
                <a:effectLst/>
                <a:latin typeface="Menlo" panose="020B0609030804020204" pitchFamily="49" charset="0"/>
              </a:rPr>
              <a:t>1| </a:t>
            </a:r>
            <a:r>
              <a:rPr lang="en-US" sz="2000" b="0">
                <a:solidFill>
                  <a:srgbClr val="AF00DB"/>
                </a:solidFill>
                <a:effectLst/>
                <a:latin typeface="Menlo" panose="020B0609030804020204" pitchFamily="49" charset="0"/>
              </a:rPr>
              <a:t>if</a:t>
            </a:r>
            <a:r>
              <a:rPr lang="en-US" sz="2000" b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(</a:t>
            </a:r>
            <a:r>
              <a:rPr lang="en-US" sz="2000" b="0">
                <a:solidFill>
                  <a:srgbClr val="0070C1"/>
                </a:solidFill>
                <a:effectLst/>
                <a:latin typeface="Menlo" panose="020B0609030804020204" pitchFamily="49" charset="0"/>
              </a:rPr>
              <a:t>x</a:t>
            </a:r>
            <a:r>
              <a:rPr lang="en-US" sz="2000" b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b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===</a:t>
            </a:r>
            <a:r>
              <a:rPr lang="en-US" sz="2000" b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b="0">
                <a:solidFill>
                  <a:srgbClr val="098658"/>
                </a:solidFill>
                <a:effectLst/>
                <a:latin typeface="Menlo" panose="020B0609030804020204" pitchFamily="49" charset="0"/>
              </a:rPr>
              <a:t>0</a:t>
            </a:r>
            <a:r>
              <a:rPr lang="en-US" sz="2000" b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) {</a:t>
            </a:r>
          </a:p>
          <a:p>
            <a:pPr>
              <a:lnSpc>
                <a:spcPct val="110000"/>
              </a:lnSpc>
              <a:buNone/>
            </a:pPr>
            <a:r>
              <a:rPr lang="en-US" sz="2000">
                <a:solidFill>
                  <a:schemeClr val="bg2">
                    <a:lumMod val="90000"/>
                  </a:schemeClr>
                </a:solidFill>
                <a:latin typeface="Menlo" panose="020B0609030804020204" pitchFamily="49" charset="0"/>
              </a:rPr>
              <a:t>2</a:t>
            </a:r>
            <a:r>
              <a:rPr lang="en-US" sz="2000" b="0">
                <a:solidFill>
                  <a:schemeClr val="bg2">
                    <a:lumMod val="90000"/>
                  </a:schemeClr>
                </a:solidFill>
                <a:effectLst/>
                <a:latin typeface="Menlo" panose="020B0609030804020204" pitchFamily="49" charset="0"/>
              </a:rPr>
              <a:t>|</a:t>
            </a:r>
            <a:r>
              <a:rPr lang="en-US" sz="2000" b="0">
                <a:solidFill>
                  <a:srgbClr val="AF00DB"/>
                </a:solidFill>
                <a:effectLst/>
                <a:latin typeface="Menlo" panose="020B0609030804020204" pitchFamily="49" charset="0"/>
              </a:rPr>
              <a:t>  return</a:t>
            </a:r>
            <a:r>
              <a:rPr lang="en-US" sz="2000" b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b="0">
                <a:solidFill>
                  <a:srgbClr val="098658"/>
                </a:solidFill>
                <a:effectLst/>
                <a:latin typeface="Menlo" panose="020B0609030804020204" pitchFamily="49" charset="0"/>
              </a:rPr>
              <a:t>3</a:t>
            </a:r>
            <a:r>
              <a:rPr lang="en-US" sz="2000" b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;</a:t>
            </a:r>
          </a:p>
          <a:p>
            <a:pPr>
              <a:lnSpc>
                <a:spcPct val="110000"/>
              </a:lnSpc>
              <a:buNone/>
            </a:pPr>
            <a:r>
              <a:rPr lang="en-US" sz="2000">
                <a:solidFill>
                  <a:schemeClr val="bg2">
                    <a:lumMod val="90000"/>
                  </a:schemeClr>
                </a:solidFill>
                <a:latin typeface="Menlo" panose="020B0609030804020204" pitchFamily="49" charset="0"/>
              </a:rPr>
              <a:t>3</a:t>
            </a:r>
            <a:r>
              <a:rPr lang="en-US" sz="2000" b="0">
                <a:solidFill>
                  <a:schemeClr val="bg2">
                    <a:lumMod val="90000"/>
                  </a:schemeClr>
                </a:solidFill>
                <a:effectLst/>
                <a:latin typeface="Menlo" panose="020B0609030804020204" pitchFamily="49" charset="0"/>
              </a:rPr>
              <a:t>| </a:t>
            </a:r>
            <a:r>
              <a:rPr lang="en-US" sz="2000" b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}</a:t>
            </a:r>
          </a:p>
          <a:p>
            <a:pPr>
              <a:lnSpc>
                <a:spcPct val="110000"/>
              </a:lnSpc>
              <a:buNone/>
            </a:pPr>
            <a:r>
              <a:rPr lang="en-US" sz="2000">
                <a:solidFill>
                  <a:schemeClr val="bg2">
                    <a:lumMod val="90000"/>
                  </a:schemeClr>
                </a:solidFill>
                <a:latin typeface="Menlo" panose="020B0609030804020204" pitchFamily="49" charset="0"/>
              </a:rPr>
              <a:t>4</a:t>
            </a:r>
            <a:r>
              <a:rPr lang="en-US" sz="2000" b="0">
                <a:solidFill>
                  <a:schemeClr val="bg2">
                    <a:lumMod val="90000"/>
                  </a:schemeClr>
                </a:solidFill>
                <a:effectLst/>
                <a:latin typeface="Menlo" panose="020B0609030804020204" pitchFamily="49" charset="0"/>
              </a:rPr>
              <a:t>| </a:t>
            </a:r>
            <a:r>
              <a:rPr lang="en-US" sz="2000" b="0">
                <a:solidFill>
                  <a:srgbClr val="0000FF"/>
                </a:solidFill>
                <a:effectLst/>
                <a:latin typeface="Menlo" panose="020B0609030804020204" pitchFamily="49" charset="0"/>
              </a:rPr>
              <a:t>const</a:t>
            </a:r>
            <a:r>
              <a:rPr lang="en-US" sz="2000" b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b="0">
                <a:solidFill>
                  <a:srgbClr val="0070C1"/>
                </a:solidFill>
                <a:effectLst/>
                <a:latin typeface="Menlo" panose="020B0609030804020204" pitchFamily="49" charset="0"/>
              </a:rPr>
              <a:t>y</a:t>
            </a:r>
            <a:r>
              <a:rPr lang="en-US" sz="2000" b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b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2000" b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b="0">
                <a:solidFill>
                  <a:srgbClr val="0070C1"/>
                </a:solidFill>
                <a:effectLst/>
                <a:latin typeface="Menlo" panose="020B0609030804020204" pitchFamily="49" charset="0"/>
              </a:rPr>
              <a:t>x</a:t>
            </a:r>
            <a:r>
              <a:rPr lang="en-US" sz="2000" b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b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&gt;</a:t>
            </a:r>
            <a:r>
              <a:rPr lang="en-US" sz="2000" b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b="0">
                <a:solidFill>
                  <a:srgbClr val="098658"/>
                </a:solidFill>
                <a:effectLst/>
                <a:latin typeface="Menlo" panose="020B0609030804020204" pitchFamily="49" charset="0"/>
              </a:rPr>
              <a:t>4</a:t>
            </a:r>
            <a:r>
              <a:rPr lang="en-US" sz="2000" b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b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?</a:t>
            </a:r>
            <a:r>
              <a:rPr lang="en-US" sz="2000" b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b="0">
                <a:solidFill>
                  <a:srgbClr val="098658"/>
                </a:solidFill>
                <a:effectLst/>
                <a:latin typeface="Menlo" panose="020B0609030804020204" pitchFamily="49" charset="0"/>
              </a:rPr>
              <a:t>2</a:t>
            </a:r>
            <a:r>
              <a:rPr lang="en-US" sz="2000" b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b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:</a:t>
            </a:r>
            <a:r>
              <a:rPr lang="en-US" sz="2000" b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b="0">
                <a:solidFill>
                  <a:srgbClr val="098658"/>
                </a:solidFill>
                <a:effectLst/>
                <a:latin typeface="Menlo" panose="020B0609030804020204" pitchFamily="49" charset="0"/>
              </a:rPr>
              <a:t>3</a:t>
            </a:r>
            <a:r>
              <a:rPr lang="en-US" sz="2000" b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;</a:t>
            </a:r>
          </a:p>
          <a:p>
            <a:pPr>
              <a:lnSpc>
                <a:spcPct val="110000"/>
              </a:lnSpc>
              <a:buNone/>
            </a:pPr>
            <a:r>
              <a:rPr lang="en-US" sz="2000">
                <a:solidFill>
                  <a:schemeClr val="bg2">
                    <a:lumMod val="90000"/>
                  </a:schemeClr>
                </a:solidFill>
                <a:latin typeface="Menlo" panose="020B0609030804020204" pitchFamily="49" charset="0"/>
              </a:rPr>
              <a:t>5</a:t>
            </a:r>
            <a:r>
              <a:rPr lang="en-US" sz="2000" b="0">
                <a:solidFill>
                  <a:schemeClr val="bg2">
                    <a:lumMod val="90000"/>
                  </a:schemeClr>
                </a:solidFill>
                <a:effectLst/>
                <a:latin typeface="Menlo" panose="020B0609030804020204" pitchFamily="49" charset="0"/>
              </a:rPr>
              <a:t>| </a:t>
            </a:r>
            <a:r>
              <a:rPr lang="en-US" sz="2000" b="0">
                <a:solidFill>
                  <a:srgbClr val="0000FF"/>
                </a:solidFill>
                <a:effectLst/>
                <a:latin typeface="Menlo" panose="020B0609030804020204" pitchFamily="49" charset="0"/>
              </a:rPr>
              <a:t>const</a:t>
            </a:r>
            <a:r>
              <a:rPr lang="en-US" sz="2000" b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b="0">
                <a:solidFill>
                  <a:srgbClr val="0070C1"/>
                </a:solidFill>
                <a:effectLst/>
                <a:latin typeface="Menlo" panose="020B0609030804020204" pitchFamily="49" charset="0"/>
              </a:rPr>
              <a:t>z</a:t>
            </a:r>
            <a:r>
              <a:rPr lang="en-US" sz="2000" b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b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</a:t>
            </a:r>
            <a:r>
              <a:rPr lang="en-US" sz="2000" b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b="0">
                <a:solidFill>
                  <a:srgbClr val="0070C1"/>
                </a:solidFill>
                <a:effectLst/>
                <a:latin typeface="Menlo" panose="020B0609030804020204" pitchFamily="49" charset="0"/>
              </a:rPr>
              <a:t>x</a:t>
            </a:r>
            <a:r>
              <a:rPr lang="en-US" sz="2000" b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b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%</a:t>
            </a:r>
            <a:r>
              <a:rPr lang="en-US" sz="2000" b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b="0">
                <a:solidFill>
                  <a:srgbClr val="098658"/>
                </a:solidFill>
                <a:effectLst/>
                <a:latin typeface="Menlo" panose="020B0609030804020204" pitchFamily="49" charset="0"/>
              </a:rPr>
              <a:t>2</a:t>
            </a:r>
            <a:r>
              <a:rPr lang="en-US" sz="2000" b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b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==</a:t>
            </a:r>
            <a:r>
              <a:rPr lang="en-US" sz="2000" b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b="0">
                <a:solidFill>
                  <a:srgbClr val="098658"/>
                </a:solidFill>
                <a:effectLst/>
                <a:latin typeface="Menlo" panose="020B0609030804020204" pitchFamily="49" charset="0"/>
              </a:rPr>
              <a:t>0</a:t>
            </a:r>
            <a:r>
              <a:rPr lang="en-US" sz="2000" b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b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?</a:t>
            </a:r>
            <a:r>
              <a:rPr lang="en-US" sz="2000" b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>
                <a:solidFill>
                  <a:srgbClr val="098658"/>
                </a:solidFill>
                <a:latin typeface="Menlo" panose="020B0609030804020204" pitchFamily="49" charset="0"/>
              </a:rPr>
              <a:t>1</a:t>
            </a:r>
            <a:r>
              <a:rPr lang="en-US" sz="2000" b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b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:</a:t>
            </a:r>
            <a:r>
              <a:rPr lang="en-US" sz="2000" b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>
                <a:solidFill>
                  <a:srgbClr val="098658"/>
                </a:solidFill>
                <a:latin typeface="Menlo" panose="020B0609030804020204" pitchFamily="49" charset="0"/>
              </a:rPr>
              <a:t>2</a:t>
            </a:r>
            <a:r>
              <a:rPr lang="en-US" sz="2000" b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;</a:t>
            </a:r>
          </a:p>
          <a:p>
            <a:pPr>
              <a:lnSpc>
                <a:spcPct val="110000"/>
              </a:lnSpc>
            </a:pPr>
            <a:r>
              <a:rPr lang="en-US" sz="2000">
                <a:solidFill>
                  <a:schemeClr val="bg2">
                    <a:lumMod val="90000"/>
                  </a:schemeClr>
                </a:solidFill>
                <a:latin typeface="Menlo" panose="020B0609030804020204" pitchFamily="49" charset="0"/>
              </a:rPr>
              <a:t>6</a:t>
            </a:r>
            <a:r>
              <a:rPr lang="en-US" sz="2000" b="0">
                <a:solidFill>
                  <a:schemeClr val="bg2">
                    <a:lumMod val="90000"/>
                  </a:schemeClr>
                </a:solidFill>
                <a:effectLst/>
                <a:latin typeface="Menlo" panose="020B0609030804020204" pitchFamily="49" charset="0"/>
              </a:rPr>
              <a:t>| </a:t>
            </a:r>
            <a:r>
              <a:rPr lang="en-US" sz="2000" b="0">
                <a:solidFill>
                  <a:srgbClr val="AF00DB"/>
                </a:solidFill>
                <a:effectLst/>
                <a:latin typeface="Menlo" panose="020B0609030804020204" pitchFamily="49" charset="0"/>
              </a:rPr>
              <a:t>return</a:t>
            </a:r>
            <a:r>
              <a:rPr lang="en-US" sz="2000" b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b="0">
                <a:solidFill>
                  <a:srgbClr val="0070C1"/>
                </a:solidFill>
                <a:effectLst/>
                <a:latin typeface="Menlo" panose="020B0609030804020204" pitchFamily="49" charset="0"/>
              </a:rPr>
              <a:t>x</a:t>
            </a:r>
            <a:r>
              <a:rPr lang="en-US" sz="2000" b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b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/</a:t>
            </a:r>
            <a:r>
              <a:rPr lang="en-US" sz="2000" b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(</a:t>
            </a:r>
            <a:r>
              <a:rPr lang="en-US" sz="2000" b="0">
                <a:solidFill>
                  <a:srgbClr val="0070C1"/>
                </a:solidFill>
                <a:effectLst/>
                <a:latin typeface="Menlo" panose="020B0609030804020204" pitchFamily="49" charset="0"/>
              </a:rPr>
              <a:t>y</a:t>
            </a:r>
            <a:r>
              <a:rPr lang="en-US" sz="2000" b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b="0">
                <a:solidFill>
                  <a:srgbClr val="000000"/>
                </a:solidFill>
                <a:effectLst/>
                <a:latin typeface="Menlo" panose="020B0609030804020204" pitchFamily="49" charset="0"/>
              </a:rPr>
              <a:t>-</a:t>
            </a:r>
            <a:r>
              <a:rPr lang="en-US" sz="2000" b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 </a:t>
            </a:r>
            <a:r>
              <a:rPr lang="en-US" sz="2000" b="0">
                <a:solidFill>
                  <a:srgbClr val="0070C1"/>
                </a:solidFill>
                <a:effectLst/>
                <a:latin typeface="Menlo" panose="020B0609030804020204" pitchFamily="49" charset="0"/>
              </a:rPr>
              <a:t>z</a:t>
            </a:r>
            <a:r>
              <a:rPr lang="en-US" sz="2000" b="0">
                <a:solidFill>
                  <a:srgbClr val="3B3B3B"/>
                </a:solidFill>
                <a:effectLst/>
                <a:latin typeface="Menlo" panose="020B0609030804020204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124489670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2">
            <a:lumMod val="20000"/>
            <a:lumOff val="80000"/>
          </a:schemeClr>
        </a:solidFill>
        <a:ln>
          <a:solidFill>
            <a:srgbClr val="0070C0"/>
          </a:solidFill>
        </a:ln>
      </a:spPr>
      <a:bodyPr rtlCol="0" anchor="ctr"/>
      <a:lstStyle>
        <a:defPPr algn="l"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  <a:tailEnd type="arrow" w="lg" len="lg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l">
          <a:defRPr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a8eec281-aaa3-4dae-ac9b-9a398b9215e7}" enabled="0" method="" siteId="{a8eec281-aaa3-4dae-ac9b-9a398b9215e7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1671</TotalTime>
  <Words>1478</Words>
  <Application>Microsoft Macintosh PowerPoint</Application>
  <PresentationFormat>Widescreen</PresentationFormat>
  <Paragraphs>157</Paragraphs>
  <Slides>15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Aptos</vt:lpstr>
      <vt:lpstr>Arial</vt:lpstr>
      <vt:lpstr>Calibri</vt:lpstr>
      <vt:lpstr>Consolas</vt:lpstr>
      <vt:lpstr>Helvetica Neue</vt:lpstr>
      <vt:lpstr>Menlo</vt:lpstr>
      <vt:lpstr>Verdana</vt:lpstr>
      <vt:lpstr>1_Office Theme</vt:lpstr>
      <vt:lpstr>CS 4530: Fundamentals of Software Engineering Module 2, Lesson 4 When Have I Written Enough Tests?</vt:lpstr>
      <vt:lpstr>Learning Goals for this Lesson</vt:lpstr>
      <vt:lpstr>Testing and preconditions</vt:lpstr>
      <vt:lpstr>Testing and preconditions</vt:lpstr>
      <vt:lpstr>Testing and TypeScript</vt:lpstr>
      <vt:lpstr>Code Coverage</vt:lpstr>
      <vt:lpstr>Code Coverage</vt:lpstr>
      <vt:lpstr>Code Coverage</vt:lpstr>
      <vt:lpstr>Code Coverage</vt:lpstr>
      <vt:lpstr>Code Coverage</vt:lpstr>
      <vt:lpstr>Adversarial Testing</vt:lpstr>
      <vt:lpstr>Adversarial Testing</vt:lpstr>
      <vt:lpstr>Adversarial Testing</vt:lpstr>
      <vt:lpstr>Adversarial Testing</vt:lpstr>
      <vt:lpstr>Review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Simmons, Rob</dc:creator>
  <cp:lastModifiedBy>Simmons, Rob</cp:lastModifiedBy>
  <cp:revision>3</cp:revision>
  <cp:lastPrinted>2025-04-29T23:51:44Z</cp:lastPrinted>
  <dcterms:created xsi:type="dcterms:W3CDTF">2025-04-29T23:49:01Z</dcterms:created>
  <dcterms:modified xsi:type="dcterms:W3CDTF">2025-05-06T22:15:27Z</dcterms:modified>
</cp:coreProperties>
</file>